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9" r:id="rId3"/>
    <p:sldId id="272" r:id="rId4"/>
    <p:sldId id="265" r:id="rId5"/>
    <p:sldId id="296" r:id="rId6"/>
    <p:sldId id="299" r:id="rId7"/>
    <p:sldId id="301" r:id="rId8"/>
    <p:sldId id="264" r:id="rId9"/>
    <p:sldId id="302" r:id="rId10"/>
    <p:sldId id="300" r:id="rId11"/>
    <p:sldId id="298" r:id="rId12"/>
    <p:sldId id="266" r:id="rId13"/>
    <p:sldId id="297" r:id="rId14"/>
    <p:sldId id="268" r:id="rId15"/>
    <p:sldId id="303" r:id="rId16"/>
    <p:sldId id="304" r:id="rId17"/>
    <p:sldId id="258" r:id="rId18"/>
    <p:sldId id="267" r:id="rId19"/>
    <p:sldId id="262" r:id="rId20"/>
    <p:sldId id="305" r:id="rId21"/>
    <p:sldId id="257" r:id="rId22"/>
    <p:sldId id="260" r:id="rId23"/>
    <p:sldId id="270" r:id="rId24"/>
    <p:sldId id="261" r:id="rId25"/>
  </p:sldIdLst>
  <p:sldSz cx="12192000" cy="6858000"/>
  <p:notesSz cx="9144000" cy="6858000"/>
  <p:defaultTextStyle>
    <a:defPPr>
      <a:defRPr lang="en-G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7400"/>
    <a:srgbClr val="E46800"/>
    <a:srgbClr val="E18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984"/>
    <p:restoredTop sz="95767"/>
  </p:normalViewPr>
  <p:slideViewPr>
    <p:cSldViewPr snapToGrid="0" snapToObjects="1">
      <p:cViewPr varScale="1">
        <p:scale>
          <a:sx n="114" d="100"/>
          <a:sy n="114" d="100"/>
        </p:scale>
        <p:origin x="168" y="888"/>
      </p:cViewPr>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H"/>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222239F8-B08A-2243-9B6A-84F16A0A0D13}" type="datetimeFigureOut">
              <a:rPr lang="en-GH" smtClean="0"/>
              <a:t>5/18/21</a:t>
            </a:fld>
            <a:endParaRPr lang="en-GH"/>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H"/>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H"/>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H"/>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22BE02E-682E-984D-BBC4-8EF5981C4D27}" type="slidenum">
              <a:rPr lang="en-GH" smtClean="0"/>
              <a:t>‹#›</a:t>
            </a:fld>
            <a:endParaRPr lang="en-GH"/>
          </a:p>
        </p:txBody>
      </p:sp>
    </p:spTree>
    <p:extLst>
      <p:ext uri="{BB962C8B-B14F-4D97-AF65-F5344CB8AC3E}">
        <p14:creationId xmlns:p14="http://schemas.microsoft.com/office/powerpoint/2010/main" val="9346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722BE02E-682E-984D-BBC4-8EF5981C4D27}" type="slidenum">
              <a:rPr lang="en-GH" smtClean="0"/>
              <a:t>2</a:t>
            </a:fld>
            <a:endParaRPr lang="en-GH"/>
          </a:p>
        </p:txBody>
      </p:sp>
    </p:spTree>
    <p:extLst>
      <p:ext uri="{BB962C8B-B14F-4D97-AF65-F5344CB8AC3E}">
        <p14:creationId xmlns:p14="http://schemas.microsoft.com/office/powerpoint/2010/main" val="1935514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722BE02E-682E-984D-BBC4-8EF5981C4D27}" type="slidenum">
              <a:rPr lang="en-GH" smtClean="0"/>
              <a:t>12</a:t>
            </a:fld>
            <a:endParaRPr lang="en-GH"/>
          </a:p>
        </p:txBody>
      </p:sp>
    </p:spTree>
    <p:extLst>
      <p:ext uri="{BB962C8B-B14F-4D97-AF65-F5344CB8AC3E}">
        <p14:creationId xmlns:p14="http://schemas.microsoft.com/office/powerpoint/2010/main" val="3644420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722BE02E-682E-984D-BBC4-8EF5981C4D27}" type="slidenum">
              <a:rPr lang="en-GH" smtClean="0"/>
              <a:t>13</a:t>
            </a:fld>
            <a:endParaRPr lang="en-GH"/>
          </a:p>
        </p:txBody>
      </p:sp>
    </p:spTree>
    <p:extLst>
      <p:ext uri="{BB962C8B-B14F-4D97-AF65-F5344CB8AC3E}">
        <p14:creationId xmlns:p14="http://schemas.microsoft.com/office/powerpoint/2010/main" val="1460237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722BE02E-682E-984D-BBC4-8EF5981C4D27}" type="slidenum">
              <a:rPr lang="en-GH" smtClean="0"/>
              <a:t>14</a:t>
            </a:fld>
            <a:endParaRPr lang="en-GH"/>
          </a:p>
        </p:txBody>
      </p:sp>
    </p:spTree>
    <p:extLst>
      <p:ext uri="{BB962C8B-B14F-4D97-AF65-F5344CB8AC3E}">
        <p14:creationId xmlns:p14="http://schemas.microsoft.com/office/powerpoint/2010/main" val="1502926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722BE02E-682E-984D-BBC4-8EF5981C4D27}" type="slidenum">
              <a:rPr lang="en-GH" smtClean="0"/>
              <a:t>15</a:t>
            </a:fld>
            <a:endParaRPr lang="en-GH"/>
          </a:p>
        </p:txBody>
      </p:sp>
    </p:spTree>
    <p:extLst>
      <p:ext uri="{BB962C8B-B14F-4D97-AF65-F5344CB8AC3E}">
        <p14:creationId xmlns:p14="http://schemas.microsoft.com/office/powerpoint/2010/main" val="3381195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722BE02E-682E-984D-BBC4-8EF5981C4D27}" type="slidenum">
              <a:rPr lang="en-GH" smtClean="0"/>
              <a:t>17</a:t>
            </a:fld>
            <a:endParaRPr lang="en-GH"/>
          </a:p>
        </p:txBody>
      </p:sp>
    </p:spTree>
    <p:extLst>
      <p:ext uri="{BB962C8B-B14F-4D97-AF65-F5344CB8AC3E}">
        <p14:creationId xmlns:p14="http://schemas.microsoft.com/office/powerpoint/2010/main" val="1334867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722BE02E-682E-984D-BBC4-8EF5981C4D27}" type="slidenum">
              <a:rPr lang="en-GH" smtClean="0"/>
              <a:t>21</a:t>
            </a:fld>
            <a:endParaRPr lang="en-GH"/>
          </a:p>
        </p:txBody>
      </p:sp>
    </p:spTree>
    <p:extLst>
      <p:ext uri="{BB962C8B-B14F-4D97-AF65-F5344CB8AC3E}">
        <p14:creationId xmlns:p14="http://schemas.microsoft.com/office/powerpoint/2010/main" val="2657383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H" dirty="0"/>
              <a:t>So in the design of this research </a:t>
            </a:r>
            <a:r>
              <a:rPr lang="en-GB" dirty="0"/>
              <a:t>I</a:t>
            </a:r>
            <a:r>
              <a:rPr lang="en-GH" dirty="0"/>
              <a:t> </a:t>
            </a:r>
            <a:r>
              <a:rPr lang="en-GB" dirty="0"/>
              <a:t>ha</a:t>
            </a:r>
            <a:r>
              <a:rPr lang="en-GH" dirty="0"/>
              <a:t>ve the research question, aim of research, which I already have touched on, so I will just touch on the research tasks, assumptions and methodology</a:t>
            </a:r>
          </a:p>
        </p:txBody>
      </p:sp>
      <p:sp>
        <p:nvSpPr>
          <p:cNvPr id="4" name="Slide Number Placeholder 3"/>
          <p:cNvSpPr>
            <a:spLocks noGrp="1"/>
          </p:cNvSpPr>
          <p:nvPr>
            <p:ph type="sldNum" sz="quarter" idx="5"/>
          </p:nvPr>
        </p:nvSpPr>
        <p:spPr/>
        <p:txBody>
          <a:bodyPr/>
          <a:lstStyle/>
          <a:p>
            <a:fld id="{722BE02E-682E-984D-BBC4-8EF5981C4D27}" type="slidenum">
              <a:rPr lang="en-GH" smtClean="0"/>
              <a:t>22</a:t>
            </a:fld>
            <a:endParaRPr lang="en-GH"/>
          </a:p>
        </p:txBody>
      </p:sp>
    </p:spTree>
    <p:extLst>
      <p:ext uri="{BB962C8B-B14F-4D97-AF65-F5344CB8AC3E}">
        <p14:creationId xmlns:p14="http://schemas.microsoft.com/office/powerpoint/2010/main" val="4289177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722BE02E-682E-984D-BBC4-8EF5981C4D27}" type="slidenum">
              <a:rPr lang="en-GH" smtClean="0"/>
              <a:t>3</a:t>
            </a:fld>
            <a:endParaRPr lang="en-GH"/>
          </a:p>
        </p:txBody>
      </p:sp>
    </p:spTree>
    <p:extLst>
      <p:ext uri="{BB962C8B-B14F-4D97-AF65-F5344CB8AC3E}">
        <p14:creationId xmlns:p14="http://schemas.microsoft.com/office/powerpoint/2010/main" val="3288324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722BE02E-682E-984D-BBC4-8EF5981C4D27}" type="slidenum">
              <a:rPr lang="en-GH" smtClean="0"/>
              <a:t>4</a:t>
            </a:fld>
            <a:endParaRPr lang="en-GH"/>
          </a:p>
        </p:txBody>
      </p:sp>
    </p:spTree>
    <p:extLst>
      <p:ext uri="{BB962C8B-B14F-4D97-AF65-F5344CB8AC3E}">
        <p14:creationId xmlns:p14="http://schemas.microsoft.com/office/powerpoint/2010/main" val="781028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722BE02E-682E-984D-BBC4-8EF5981C4D27}" type="slidenum">
              <a:rPr lang="en-GH" smtClean="0"/>
              <a:t>6</a:t>
            </a:fld>
            <a:endParaRPr lang="en-GH"/>
          </a:p>
        </p:txBody>
      </p:sp>
    </p:spTree>
    <p:extLst>
      <p:ext uri="{BB962C8B-B14F-4D97-AF65-F5344CB8AC3E}">
        <p14:creationId xmlns:p14="http://schemas.microsoft.com/office/powerpoint/2010/main" val="103702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722BE02E-682E-984D-BBC4-8EF5981C4D27}" type="slidenum">
              <a:rPr lang="en-GH" smtClean="0"/>
              <a:t>7</a:t>
            </a:fld>
            <a:endParaRPr lang="en-GH"/>
          </a:p>
        </p:txBody>
      </p:sp>
    </p:spTree>
    <p:extLst>
      <p:ext uri="{BB962C8B-B14F-4D97-AF65-F5344CB8AC3E}">
        <p14:creationId xmlns:p14="http://schemas.microsoft.com/office/powerpoint/2010/main" val="1445069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722BE02E-682E-984D-BBC4-8EF5981C4D27}" type="slidenum">
              <a:rPr lang="en-GH" smtClean="0"/>
              <a:t>8</a:t>
            </a:fld>
            <a:endParaRPr lang="en-GH"/>
          </a:p>
        </p:txBody>
      </p:sp>
    </p:spTree>
    <p:extLst>
      <p:ext uri="{BB962C8B-B14F-4D97-AF65-F5344CB8AC3E}">
        <p14:creationId xmlns:p14="http://schemas.microsoft.com/office/powerpoint/2010/main" val="143298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722BE02E-682E-984D-BBC4-8EF5981C4D27}" type="slidenum">
              <a:rPr lang="en-GH" smtClean="0"/>
              <a:t>9</a:t>
            </a:fld>
            <a:endParaRPr lang="en-GH"/>
          </a:p>
        </p:txBody>
      </p:sp>
    </p:spTree>
    <p:extLst>
      <p:ext uri="{BB962C8B-B14F-4D97-AF65-F5344CB8AC3E}">
        <p14:creationId xmlns:p14="http://schemas.microsoft.com/office/powerpoint/2010/main" val="3630964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722BE02E-682E-984D-BBC4-8EF5981C4D27}" type="slidenum">
              <a:rPr lang="en-GH" smtClean="0"/>
              <a:t>10</a:t>
            </a:fld>
            <a:endParaRPr lang="en-GH"/>
          </a:p>
        </p:txBody>
      </p:sp>
    </p:spTree>
    <p:extLst>
      <p:ext uri="{BB962C8B-B14F-4D97-AF65-F5344CB8AC3E}">
        <p14:creationId xmlns:p14="http://schemas.microsoft.com/office/powerpoint/2010/main" val="39251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722BE02E-682E-984D-BBC4-8EF5981C4D27}" type="slidenum">
              <a:rPr lang="en-GH" smtClean="0"/>
              <a:t>11</a:t>
            </a:fld>
            <a:endParaRPr lang="en-GH"/>
          </a:p>
        </p:txBody>
      </p:sp>
    </p:spTree>
    <p:extLst>
      <p:ext uri="{BB962C8B-B14F-4D97-AF65-F5344CB8AC3E}">
        <p14:creationId xmlns:p14="http://schemas.microsoft.com/office/powerpoint/2010/main" val="547384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0EC26-C595-D446-96BB-F22E881344D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H"/>
          </a:p>
        </p:txBody>
      </p:sp>
      <p:sp>
        <p:nvSpPr>
          <p:cNvPr id="3" name="Subtitle 2">
            <a:extLst>
              <a:ext uri="{FF2B5EF4-FFF2-40B4-BE49-F238E27FC236}">
                <a16:creationId xmlns:a16="http://schemas.microsoft.com/office/drawing/2014/main" id="{1DB0AB08-48EC-DA40-A6F3-EEC5CA07C0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H"/>
          </a:p>
        </p:txBody>
      </p:sp>
      <p:sp>
        <p:nvSpPr>
          <p:cNvPr id="4" name="Date Placeholder 3">
            <a:extLst>
              <a:ext uri="{FF2B5EF4-FFF2-40B4-BE49-F238E27FC236}">
                <a16:creationId xmlns:a16="http://schemas.microsoft.com/office/drawing/2014/main" id="{7462F20B-6E05-674C-A970-8D5EF11D5879}"/>
              </a:ext>
            </a:extLst>
          </p:cNvPr>
          <p:cNvSpPr>
            <a:spLocks noGrp="1"/>
          </p:cNvSpPr>
          <p:nvPr>
            <p:ph type="dt" sz="half" idx="10"/>
          </p:nvPr>
        </p:nvSpPr>
        <p:spPr/>
        <p:txBody>
          <a:bodyPr/>
          <a:lstStyle/>
          <a:p>
            <a:fld id="{EE183936-5C6B-624D-A72B-9AB648E4EB6E}" type="datetimeFigureOut">
              <a:rPr lang="en-GH" smtClean="0"/>
              <a:t>5/18/21</a:t>
            </a:fld>
            <a:endParaRPr lang="en-GH"/>
          </a:p>
        </p:txBody>
      </p:sp>
      <p:sp>
        <p:nvSpPr>
          <p:cNvPr id="5" name="Footer Placeholder 4">
            <a:extLst>
              <a:ext uri="{FF2B5EF4-FFF2-40B4-BE49-F238E27FC236}">
                <a16:creationId xmlns:a16="http://schemas.microsoft.com/office/drawing/2014/main" id="{D112C767-C6DC-8D4D-800C-B077B929A561}"/>
              </a:ext>
            </a:extLst>
          </p:cNvPr>
          <p:cNvSpPr>
            <a:spLocks noGrp="1"/>
          </p:cNvSpPr>
          <p:nvPr>
            <p:ph type="ftr" sz="quarter" idx="11"/>
          </p:nvPr>
        </p:nvSpPr>
        <p:spPr/>
        <p:txBody>
          <a:bodyPr/>
          <a:lstStyle/>
          <a:p>
            <a:endParaRPr lang="en-GH"/>
          </a:p>
        </p:txBody>
      </p:sp>
      <p:sp>
        <p:nvSpPr>
          <p:cNvPr id="6" name="Slide Number Placeholder 5">
            <a:extLst>
              <a:ext uri="{FF2B5EF4-FFF2-40B4-BE49-F238E27FC236}">
                <a16:creationId xmlns:a16="http://schemas.microsoft.com/office/drawing/2014/main" id="{BF63B5C0-50CC-CB4A-BB30-E48C0E3FFE53}"/>
              </a:ext>
            </a:extLst>
          </p:cNvPr>
          <p:cNvSpPr>
            <a:spLocks noGrp="1"/>
          </p:cNvSpPr>
          <p:nvPr>
            <p:ph type="sldNum" sz="quarter" idx="12"/>
          </p:nvPr>
        </p:nvSpPr>
        <p:spPr/>
        <p:txBody>
          <a:bodyPr/>
          <a:lstStyle/>
          <a:p>
            <a:fld id="{6928B7C6-AE1B-0647-A8FF-68CA714DB183}" type="slidenum">
              <a:rPr lang="en-GH" smtClean="0"/>
              <a:t>‹#›</a:t>
            </a:fld>
            <a:endParaRPr lang="en-GH"/>
          </a:p>
        </p:txBody>
      </p:sp>
    </p:spTree>
    <p:extLst>
      <p:ext uri="{BB962C8B-B14F-4D97-AF65-F5344CB8AC3E}">
        <p14:creationId xmlns:p14="http://schemas.microsoft.com/office/powerpoint/2010/main" val="7600967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2CB4B-C8CD-FA49-A9DC-33444D677B27}"/>
              </a:ext>
            </a:extLst>
          </p:cNvPr>
          <p:cNvSpPr>
            <a:spLocks noGrp="1"/>
          </p:cNvSpPr>
          <p:nvPr>
            <p:ph type="title"/>
          </p:nvPr>
        </p:nvSpPr>
        <p:spPr/>
        <p:txBody>
          <a:bodyPr/>
          <a:lstStyle/>
          <a:p>
            <a:r>
              <a:rPr lang="en-GB"/>
              <a:t>Click to edit Master title style</a:t>
            </a:r>
            <a:endParaRPr lang="en-GH"/>
          </a:p>
        </p:txBody>
      </p:sp>
      <p:sp>
        <p:nvSpPr>
          <p:cNvPr id="3" name="Vertical Text Placeholder 2">
            <a:extLst>
              <a:ext uri="{FF2B5EF4-FFF2-40B4-BE49-F238E27FC236}">
                <a16:creationId xmlns:a16="http://schemas.microsoft.com/office/drawing/2014/main" id="{CF9730DB-FF39-4446-B287-8543833BD5F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H"/>
          </a:p>
        </p:txBody>
      </p:sp>
      <p:sp>
        <p:nvSpPr>
          <p:cNvPr id="4" name="Date Placeholder 3">
            <a:extLst>
              <a:ext uri="{FF2B5EF4-FFF2-40B4-BE49-F238E27FC236}">
                <a16:creationId xmlns:a16="http://schemas.microsoft.com/office/drawing/2014/main" id="{3A782725-1E8B-184C-B2E8-FA917EAA7698}"/>
              </a:ext>
            </a:extLst>
          </p:cNvPr>
          <p:cNvSpPr>
            <a:spLocks noGrp="1"/>
          </p:cNvSpPr>
          <p:nvPr>
            <p:ph type="dt" sz="half" idx="10"/>
          </p:nvPr>
        </p:nvSpPr>
        <p:spPr/>
        <p:txBody>
          <a:bodyPr/>
          <a:lstStyle/>
          <a:p>
            <a:fld id="{EE183936-5C6B-624D-A72B-9AB648E4EB6E}" type="datetimeFigureOut">
              <a:rPr lang="en-GH" smtClean="0"/>
              <a:t>5/18/21</a:t>
            </a:fld>
            <a:endParaRPr lang="en-GH"/>
          </a:p>
        </p:txBody>
      </p:sp>
      <p:sp>
        <p:nvSpPr>
          <p:cNvPr id="5" name="Footer Placeholder 4">
            <a:extLst>
              <a:ext uri="{FF2B5EF4-FFF2-40B4-BE49-F238E27FC236}">
                <a16:creationId xmlns:a16="http://schemas.microsoft.com/office/drawing/2014/main" id="{699F8D55-E3D2-064F-AA39-BE7CD1CC8727}"/>
              </a:ext>
            </a:extLst>
          </p:cNvPr>
          <p:cNvSpPr>
            <a:spLocks noGrp="1"/>
          </p:cNvSpPr>
          <p:nvPr>
            <p:ph type="ftr" sz="quarter" idx="11"/>
          </p:nvPr>
        </p:nvSpPr>
        <p:spPr/>
        <p:txBody>
          <a:bodyPr/>
          <a:lstStyle/>
          <a:p>
            <a:endParaRPr lang="en-GH"/>
          </a:p>
        </p:txBody>
      </p:sp>
      <p:sp>
        <p:nvSpPr>
          <p:cNvPr id="6" name="Slide Number Placeholder 5">
            <a:extLst>
              <a:ext uri="{FF2B5EF4-FFF2-40B4-BE49-F238E27FC236}">
                <a16:creationId xmlns:a16="http://schemas.microsoft.com/office/drawing/2014/main" id="{A7158387-EA16-724E-999C-7DBD396877C1}"/>
              </a:ext>
            </a:extLst>
          </p:cNvPr>
          <p:cNvSpPr>
            <a:spLocks noGrp="1"/>
          </p:cNvSpPr>
          <p:nvPr>
            <p:ph type="sldNum" sz="quarter" idx="12"/>
          </p:nvPr>
        </p:nvSpPr>
        <p:spPr/>
        <p:txBody>
          <a:bodyPr/>
          <a:lstStyle/>
          <a:p>
            <a:fld id="{6928B7C6-AE1B-0647-A8FF-68CA714DB183}" type="slidenum">
              <a:rPr lang="en-GH" smtClean="0"/>
              <a:t>‹#›</a:t>
            </a:fld>
            <a:endParaRPr lang="en-GH"/>
          </a:p>
        </p:txBody>
      </p:sp>
    </p:spTree>
    <p:extLst>
      <p:ext uri="{BB962C8B-B14F-4D97-AF65-F5344CB8AC3E}">
        <p14:creationId xmlns:p14="http://schemas.microsoft.com/office/powerpoint/2010/main" val="3847956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EE5217-2D9B-9644-9DCF-601F92B1CCC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H"/>
          </a:p>
        </p:txBody>
      </p:sp>
      <p:sp>
        <p:nvSpPr>
          <p:cNvPr id="3" name="Vertical Text Placeholder 2">
            <a:extLst>
              <a:ext uri="{FF2B5EF4-FFF2-40B4-BE49-F238E27FC236}">
                <a16:creationId xmlns:a16="http://schemas.microsoft.com/office/drawing/2014/main" id="{1729DD7D-5065-AB42-96DA-FA70A003F82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H"/>
          </a:p>
        </p:txBody>
      </p:sp>
      <p:sp>
        <p:nvSpPr>
          <p:cNvPr id="4" name="Date Placeholder 3">
            <a:extLst>
              <a:ext uri="{FF2B5EF4-FFF2-40B4-BE49-F238E27FC236}">
                <a16:creationId xmlns:a16="http://schemas.microsoft.com/office/drawing/2014/main" id="{97F937AD-B640-6145-ACD3-17605221DF9E}"/>
              </a:ext>
            </a:extLst>
          </p:cNvPr>
          <p:cNvSpPr>
            <a:spLocks noGrp="1"/>
          </p:cNvSpPr>
          <p:nvPr>
            <p:ph type="dt" sz="half" idx="10"/>
          </p:nvPr>
        </p:nvSpPr>
        <p:spPr/>
        <p:txBody>
          <a:bodyPr/>
          <a:lstStyle/>
          <a:p>
            <a:fld id="{EE183936-5C6B-624D-A72B-9AB648E4EB6E}" type="datetimeFigureOut">
              <a:rPr lang="en-GH" smtClean="0"/>
              <a:t>5/18/21</a:t>
            </a:fld>
            <a:endParaRPr lang="en-GH"/>
          </a:p>
        </p:txBody>
      </p:sp>
      <p:sp>
        <p:nvSpPr>
          <p:cNvPr id="5" name="Footer Placeholder 4">
            <a:extLst>
              <a:ext uri="{FF2B5EF4-FFF2-40B4-BE49-F238E27FC236}">
                <a16:creationId xmlns:a16="http://schemas.microsoft.com/office/drawing/2014/main" id="{7492D562-B641-0D4B-89B9-A6C30AC6E797}"/>
              </a:ext>
            </a:extLst>
          </p:cNvPr>
          <p:cNvSpPr>
            <a:spLocks noGrp="1"/>
          </p:cNvSpPr>
          <p:nvPr>
            <p:ph type="ftr" sz="quarter" idx="11"/>
          </p:nvPr>
        </p:nvSpPr>
        <p:spPr/>
        <p:txBody>
          <a:bodyPr/>
          <a:lstStyle/>
          <a:p>
            <a:endParaRPr lang="en-GH"/>
          </a:p>
        </p:txBody>
      </p:sp>
      <p:sp>
        <p:nvSpPr>
          <p:cNvPr id="6" name="Slide Number Placeholder 5">
            <a:extLst>
              <a:ext uri="{FF2B5EF4-FFF2-40B4-BE49-F238E27FC236}">
                <a16:creationId xmlns:a16="http://schemas.microsoft.com/office/drawing/2014/main" id="{19B52030-DC81-8A42-9CFA-170378D02D8C}"/>
              </a:ext>
            </a:extLst>
          </p:cNvPr>
          <p:cNvSpPr>
            <a:spLocks noGrp="1"/>
          </p:cNvSpPr>
          <p:nvPr>
            <p:ph type="sldNum" sz="quarter" idx="12"/>
          </p:nvPr>
        </p:nvSpPr>
        <p:spPr/>
        <p:txBody>
          <a:bodyPr/>
          <a:lstStyle/>
          <a:p>
            <a:fld id="{6928B7C6-AE1B-0647-A8FF-68CA714DB183}" type="slidenum">
              <a:rPr lang="en-GH" smtClean="0"/>
              <a:t>‹#›</a:t>
            </a:fld>
            <a:endParaRPr lang="en-GH"/>
          </a:p>
        </p:txBody>
      </p:sp>
    </p:spTree>
    <p:extLst>
      <p:ext uri="{BB962C8B-B14F-4D97-AF65-F5344CB8AC3E}">
        <p14:creationId xmlns:p14="http://schemas.microsoft.com/office/powerpoint/2010/main" val="39522287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D7BB5-6EDC-194D-9026-8E03548733A1}"/>
              </a:ext>
            </a:extLst>
          </p:cNvPr>
          <p:cNvSpPr>
            <a:spLocks noGrp="1"/>
          </p:cNvSpPr>
          <p:nvPr>
            <p:ph type="title"/>
          </p:nvPr>
        </p:nvSpPr>
        <p:spPr/>
        <p:txBody>
          <a:bodyPr/>
          <a:lstStyle/>
          <a:p>
            <a:r>
              <a:rPr lang="en-GB"/>
              <a:t>Click to edit Master title style</a:t>
            </a:r>
            <a:endParaRPr lang="en-GH"/>
          </a:p>
        </p:txBody>
      </p:sp>
      <p:sp>
        <p:nvSpPr>
          <p:cNvPr id="3" name="Content Placeholder 2">
            <a:extLst>
              <a:ext uri="{FF2B5EF4-FFF2-40B4-BE49-F238E27FC236}">
                <a16:creationId xmlns:a16="http://schemas.microsoft.com/office/drawing/2014/main" id="{55A19F03-C7C9-484E-A839-E84FF014605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H"/>
          </a:p>
        </p:txBody>
      </p:sp>
      <p:sp>
        <p:nvSpPr>
          <p:cNvPr id="4" name="Date Placeholder 3">
            <a:extLst>
              <a:ext uri="{FF2B5EF4-FFF2-40B4-BE49-F238E27FC236}">
                <a16:creationId xmlns:a16="http://schemas.microsoft.com/office/drawing/2014/main" id="{8FFAD4B0-0458-D048-844D-C79622A6FF20}"/>
              </a:ext>
            </a:extLst>
          </p:cNvPr>
          <p:cNvSpPr>
            <a:spLocks noGrp="1"/>
          </p:cNvSpPr>
          <p:nvPr>
            <p:ph type="dt" sz="half" idx="10"/>
          </p:nvPr>
        </p:nvSpPr>
        <p:spPr/>
        <p:txBody>
          <a:bodyPr/>
          <a:lstStyle/>
          <a:p>
            <a:fld id="{EE183936-5C6B-624D-A72B-9AB648E4EB6E}" type="datetimeFigureOut">
              <a:rPr lang="en-GH" smtClean="0"/>
              <a:t>5/18/21</a:t>
            </a:fld>
            <a:endParaRPr lang="en-GH"/>
          </a:p>
        </p:txBody>
      </p:sp>
      <p:sp>
        <p:nvSpPr>
          <p:cNvPr id="5" name="Footer Placeholder 4">
            <a:extLst>
              <a:ext uri="{FF2B5EF4-FFF2-40B4-BE49-F238E27FC236}">
                <a16:creationId xmlns:a16="http://schemas.microsoft.com/office/drawing/2014/main" id="{E76F8365-9D81-524F-8B6E-1D595E8A7FD3}"/>
              </a:ext>
            </a:extLst>
          </p:cNvPr>
          <p:cNvSpPr>
            <a:spLocks noGrp="1"/>
          </p:cNvSpPr>
          <p:nvPr>
            <p:ph type="ftr" sz="quarter" idx="11"/>
          </p:nvPr>
        </p:nvSpPr>
        <p:spPr/>
        <p:txBody>
          <a:bodyPr/>
          <a:lstStyle/>
          <a:p>
            <a:endParaRPr lang="en-GH"/>
          </a:p>
        </p:txBody>
      </p:sp>
      <p:sp>
        <p:nvSpPr>
          <p:cNvPr id="6" name="Slide Number Placeholder 5">
            <a:extLst>
              <a:ext uri="{FF2B5EF4-FFF2-40B4-BE49-F238E27FC236}">
                <a16:creationId xmlns:a16="http://schemas.microsoft.com/office/drawing/2014/main" id="{D9529A9F-869E-5240-8122-E9AA3BFB3D1E}"/>
              </a:ext>
            </a:extLst>
          </p:cNvPr>
          <p:cNvSpPr>
            <a:spLocks noGrp="1"/>
          </p:cNvSpPr>
          <p:nvPr>
            <p:ph type="sldNum" sz="quarter" idx="12"/>
          </p:nvPr>
        </p:nvSpPr>
        <p:spPr/>
        <p:txBody>
          <a:bodyPr/>
          <a:lstStyle/>
          <a:p>
            <a:fld id="{6928B7C6-AE1B-0647-A8FF-68CA714DB183}" type="slidenum">
              <a:rPr lang="en-GH" smtClean="0"/>
              <a:t>‹#›</a:t>
            </a:fld>
            <a:endParaRPr lang="en-GH"/>
          </a:p>
        </p:txBody>
      </p:sp>
    </p:spTree>
    <p:extLst>
      <p:ext uri="{BB962C8B-B14F-4D97-AF65-F5344CB8AC3E}">
        <p14:creationId xmlns:p14="http://schemas.microsoft.com/office/powerpoint/2010/main" val="36829795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64866-5F0D-9D47-84A5-16E353935DC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H"/>
          </a:p>
        </p:txBody>
      </p:sp>
      <p:sp>
        <p:nvSpPr>
          <p:cNvPr id="3" name="Text Placeholder 2">
            <a:extLst>
              <a:ext uri="{FF2B5EF4-FFF2-40B4-BE49-F238E27FC236}">
                <a16:creationId xmlns:a16="http://schemas.microsoft.com/office/drawing/2014/main" id="{B634BD30-2625-9C4C-BD9B-FC7129B428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0185BBB-DE9A-C648-8EC2-379D4E85C648}"/>
              </a:ext>
            </a:extLst>
          </p:cNvPr>
          <p:cNvSpPr>
            <a:spLocks noGrp="1"/>
          </p:cNvSpPr>
          <p:nvPr>
            <p:ph type="dt" sz="half" idx="10"/>
          </p:nvPr>
        </p:nvSpPr>
        <p:spPr/>
        <p:txBody>
          <a:bodyPr/>
          <a:lstStyle/>
          <a:p>
            <a:fld id="{EE183936-5C6B-624D-A72B-9AB648E4EB6E}" type="datetimeFigureOut">
              <a:rPr lang="en-GH" smtClean="0"/>
              <a:t>5/18/21</a:t>
            </a:fld>
            <a:endParaRPr lang="en-GH"/>
          </a:p>
        </p:txBody>
      </p:sp>
      <p:sp>
        <p:nvSpPr>
          <p:cNvPr id="5" name="Footer Placeholder 4">
            <a:extLst>
              <a:ext uri="{FF2B5EF4-FFF2-40B4-BE49-F238E27FC236}">
                <a16:creationId xmlns:a16="http://schemas.microsoft.com/office/drawing/2014/main" id="{EE6D3173-B1B5-B345-9B92-CAB085868958}"/>
              </a:ext>
            </a:extLst>
          </p:cNvPr>
          <p:cNvSpPr>
            <a:spLocks noGrp="1"/>
          </p:cNvSpPr>
          <p:nvPr>
            <p:ph type="ftr" sz="quarter" idx="11"/>
          </p:nvPr>
        </p:nvSpPr>
        <p:spPr/>
        <p:txBody>
          <a:bodyPr/>
          <a:lstStyle/>
          <a:p>
            <a:endParaRPr lang="en-GH"/>
          </a:p>
        </p:txBody>
      </p:sp>
      <p:sp>
        <p:nvSpPr>
          <p:cNvPr id="6" name="Slide Number Placeholder 5">
            <a:extLst>
              <a:ext uri="{FF2B5EF4-FFF2-40B4-BE49-F238E27FC236}">
                <a16:creationId xmlns:a16="http://schemas.microsoft.com/office/drawing/2014/main" id="{403B8529-1FD4-1049-B7B5-C783EEABFBE4}"/>
              </a:ext>
            </a:extLst>
          </p:cNvPr>
          <p:cNvSpPr>
            <a:spLocks noGrp="1"/>
          </p:cNvSpPr>
          <p:nvPr>
            <p:ph type="sldNum" sz="quarter" idx="12"/>
          </p:nvPr>
        </p:nvSpPr>
        <p:spPr/>
        <p:txBody>
          <a:bodyPr/>
          <a:lstStyle/>
          <a:p>
            <a:fld id="{6928B7C6-AE1B-0647-A8FF-68CA714DB183}" type="slidenum">
              <a:rPr lang="en-GH" smtClean="0"/>
              <a:t>‹#›</a:t>
            </a:fld>
            <a:endParaRPr lang="en-GH"/>
          </a:p>
        </p:txBody>
      </p:sp>
    </p:spTree>
    <p:extLst>
      <p:ext uri="{BB962C8B-B14F-4D97-AF65-F5344CB8AC3E}">
        <p14:creationId xmlns:p14="http://schemas.microsoft.com/office/powerpoint/2010/main" val="1371604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E75C3-3EC9-FE4E-8DB2-A580CA3E6BA7}"/>
              </a:ext>
            </a:extLst>
          </p:cNvPr>
          <p:cNvSpPr>
            <a:spLocks noGrp="1"/>
          </p:cNvSpPr>
          <p:nvPr>
            <p:ph type="title"/>
          </p:nvPr>
        </p:nvSpPr>
        <p:spPr/>
        <p:txBody>
          <a:bodyPr/>
          <a:lstStyle/>
          <a:p>
            <a:r>
              <a:rPr lang="en-GB"/>
              <a:t>Click to edit Master title style</a:t>
            </a:r>
            <a:endParaRPr lang="en-GH"/>
          </a:p>
        </p:txBody>
      </p:sp>
      <p:sp>
        <p:nvSpPr>
          <p:cNvPr id="3" name="Content Placeholder 2">
            <a:extLst>
              <a:ext uri="{FF2B5EF4-FFF2-40B4-BE49-F238E27FC236}">
                <a16:creationId xmlns:a16="http://schemas.microsoft.com/office/drawing/2014/main" id="{34B6B675-B264-3246-A828-878BAFDBE3F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H"/>
          </a:p>
        </p:txBody>
      </p:sp>
      <p:sp>
        <p:nvSpPr>
          <p:cNvPr id="4" name="Content Placeholder 3">
            <a:extLst>
              <a:ext uri="{FF2B5EF4-FFF2-40B4-BE49-F238E27FC236}">
                <a16:creationId xmlns:a16="http://schemas.microsoft.com/office/drawing/2014/main" id="{DC8FC1A1-0D99-7B4F-B4D0-844221578D3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H"/>
          </a:p>
        </p:txBody>
      </p:sp>
      <p:sp>
        <p:nvSpPr>
          <p:cNvPr id="5" name="Date Placeholder 4">
            <a:extLst>
              <a:ext uri="{FF2B5EF4-FFF2-40B4-BE49-F238E27FC236}">
                <a16:creationId xmlns:a16="http://schemas.microsoft.com/office/drawing/2014/main" id="{1578FB5D-828B-A648-92F5-6C1BC87180F9}"/>
              </a:ext>
            </a:extLst>
          </p:cNvPr>
          <p:cNvSpPr>
            <a:spLocks noGrp="1"/>
          </p:cNvSpPr>
          <p:nvPr>
            <p:ph type="dt" sz="half" idx="10"/>
          </p:nvPr>
        </p:nvSpPr>
        <p:spPr/>
        <p:txBody>
          <a:bodyPr/>
          <a:lstStyle/>
          <a:p>
            <a:fld id="{EE183936-5C6B-624D-A72B-9AB648E4EB6E}" type="datetimeFigureOut">
              <a:rPr lang="en-GH" smtClean="0"/>
              <a:t>5/18/21</a:t>
            </a:fld>
            <a:endParaRPr lang="en-GH"/>
          </a:p>
        </p:txBody>
      </p:sp>
      <p:sp>
        <p:nvSpPr>
          <p:cNvPr id="6" name="Footer Placeholder 5">
            <a:extLst>
              <a:ext uri="{FF2B5EF4-FFF2-40B4-BE49-F238E27FC236}">
                <a16:creationId xmlns:a16="http://schemas.microsoft.com/office/drawing/2014/main" id="{DE09360E-601B-8746-9C47-86E9A3C90BD3}"/>
              </a:ext>
            </a:extLst>
          </p:cNvPr>
          <p:cNvSpPr>
            <a:spLocks noGrp="1"/>
          </p:cNvSpPr>
          <p:nvPr>
            <p:ph type="ftr" sz="quarter" idx="11"/>
          </p:nvPr>
        </p:nvSpPr>
        <p:spPr/>
        <p:txBody>
          <a:bodyPr/>
          <a:lstStyle/>
          <a:p>
            <a:endParaRPr lang="en-GH"/>
          </a:p>
        </p:txBody>
      </p:sp>
      <p:sp>
        <p:nvSpPr>
          <p:cNvPr id="7" name="Slide Number Placeholder 6">
            <a:extLst>
              <a:ext uri="{FF2B5EF4-FFF2-40B4-BE49-F238E27FC236}">
                <a16:creationId xmlns:a16="http://schemas.microsoft.com/office/drawing/2014/main" id="{58ABE11C-195F-7845-9663-90AAFAE3956C}"/>
              </a:ext>
            </a:extLst>
          </p:cNvPr>
          <p:cNvSpPr>
            <a:spLocks noGrp="1"/>
          </p:cNvSpPr>
          <p:nvPr>
            <p:ph type="sldNum" sz="quarter" idx="12"/>
          </p:nvPr>
        </p:nvSpPr>
        <p:spPr/>
        <p:txBody>
          <a:bodyPr/>
          <a:lstStyle/>
          <a:p>
            <a:fld id="{6928B7C6-AE1B-0647-A8FF-68CA714DB183}" type="slidenum">
              <a:rPr lang="en-GH" smtClean="0"/>
              <a:t>‹#›</a:t>
            </a:fld>
            <a:endParaRPr lang="en-GH"/>
          </a:p>
        </p:txBody>
      </p:sp>
    </p:spTree>
    <p:extLst>
      <p:ext uri="{BB962C8B-B14F-4D97-AF65-F5344CB8AC3E}">
        <p14:creationId xmlns:p14="http://schemas.microsoft.com/office/powerpoint/2010/main" val="29914181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5A18C-68B6-D744-AFDA-9C3382383E43}"/>
              </a:ext>
            </a:extLst>
          </p:cNvPr>
          <p:cNvSpPr>
            <a:spLocks noGrp="1"/>
          </p:cNvSpPr>
          <p:nvPr>
            <p:ph type="title"/>
          </p:nvPr>
        </p:nvSpPr>
        <p:spPr>
          <a:xfrm>
            <a:off x="839788" y="365125"/>
            <a:ext cx="10515600" cy="1325563"/>
          </a:xfrm>
        </p:spPr>
        <p:txBody>
          <a:bodyPr/>
          <a:lstStyle/>
          <a:p>
            <a:r>
              <a:rPr lang="en-GB"/>
              <a:t>Click to edit Master title style</a:t>
            </a:r>
            <a:endParaRPr lang="en-GH"/>
          </a:p>
        </p:txBody>
      </p:sp>
      <p:sp>
        <p:nvSpPr>
          <p:cNvPr id="3" name="Text Placeholder 2">
            <a:extLst>
              <a:ext uri="{FF2B5EF4-FFF2-40B4-BE49-F238E27FC236}">
                <a16:creationId xmlns:a16="http://schemas.microsoft.com/office/drawing/2014/main" id="{95C6F6B0-61E3-D342-B9AE-EF118667E8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173B42B-C666-094C-901F-26127BC21C8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H"/>
          </a:p>
        </p:txBody>
      </p:sp>
      <p:sp>
        <p:nvSpPr>
          <p:cNvPr id="5" name="Text Placeholder 4">
            <a:extLst>
              <a:ext uri="{FF2B5EF4-FFF2-40B4-BE49-F238E27FC236}">
                <a16:creationId xmlns:a16="http://schemas.microsoft.com/office/drawing/2014/main" id="{EEABAABA-E1DD-CB45-8E50-C2A88F9F5F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1CB69BA-C113-3A46-B3F1-E423007417F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H"/>
          </a:p>
        </p:txBody>
      </p:sp>
      <p:sp>
        <p:nvSpPr>
          <p:cNvPr id="7" name="Date Placeholder 6">
            <a:extLst>
              <a:ext uri="{FF2B5EF4-FFF2-40B4-BE49-F238E27FC236}">
                <a16:creationId xmlns:a16="http://schemas.microsoft.com/office/drawing/2014/main" id="{F0A7609A-07A6-4C47-9EAB-530275170F1E}"/>
              </a:ext>
            </a:extLst>
          </p:cNvPr>
          <p:cNvSpPr>
            <a:spLocks noGrp="1"/>
          </p:cNvSpPr>
          <p:nvPr>
            <p:ph type="dt" sz="half" idx="10"/>
          </p:nvPr>
        </p:nvSpPr>
        <p:spPr/>
        <p:txBody>
          <a:bodyPr/>
          <a:lstStyle/>
          <a:p>
            <a:fld id="{EE183936-5C6B-624D-A72B-9AB648E4EB6E}" type="datetimeFigureOut">
              <a:rPr lang="en-GH" smtClean="0"/>
              <a:t>5/18/21</a:t>
            </a:fld>
            <a:endParaRPr lang="en-GH"/>
          </a:p>
        </p:txBody>
      </p:sp>
      <p:sp>
        <p:nvSpPr>
          <p:cNvPr id="8" name="Footer Placeholder 7">
            <a:extLst>
              <a:ext uri="{FF2B5EF4-FFF2-40B4-BE49-F238E27FC236}">
                <a16:creationId xmlns:a16="http://schemas.microsoft.com/office/drawing/2014/main" id="{A869E639-A8D7-CB44-8AC0-2B36CF74E366}"/>
              </a:ext>
            </a:extLst>
          </p:cNvPr>
          <p:cNvSpPr>
            <a:spLocks noGrp="1"/>
          </p:cNvSpPr>
          <p:nvPr>
            <p:ph type="ftr" sz="quarter" idx="11"/>
          </p:nvPr>
        </p:nvSpPr>
        <p:spPr/>
        <p:txBody>
          <a:bodyPr/>
          <a:lstStyle/>
          <a:p>
            <a:endParaRPr lang="en-GH"/>
          </a:p>
        </p:txBody>
      </p:sp>
      <p:sp>
        <p:nvSpPr>
          <p:cNvPr id="9" name="Slide Number Placeholder 8">
            <a:extLst>
              <a:ext uri="{FF2B5EF4-FFF2-40B4-BE49-F238E27FC236}">
                <a16:creationId xmlns:a16="http://schemas.microsoft.com/office/drawing/2014/main" id="{53FA5C73-DE9E-944D-A176-F9EF03081CED}"/>
              </a:ext>
            </a:extLst>
          </p:cNvPr>
          <p:cNvSpPr>
            <a:spLocks noGrp="1"/>
          </p:cNvSpPr>
          <p:nvPr>
            <p:ph type="sldNum" sz="quarter" idx="12"/>
          </p:nvPr>
        </p:nvSpPr>
        <p:spPr/>
        <p:txBody>
          <a:bodyPr/>
          <a:lstStyle/>
          <a:p>
            <a:fld id="{6928B7C6-AE1B-0647-A8FF-68CA714DB183}" type="slidenum">
              <a:rPr lang="en-GH" smtClean="0"/>
              <a:t>‹#›</a:t>
            </a:fld>
            <a:endParaRPr lang="en-GH"/>
          </a:p>
        </p:txBody>
      </p:sp>
    </p:spTree>
    <p:extLst>
      <p:ext uri="{BB962C8B-B14F-4D97-AF65-F5344CB8AC3E}">
        <p14:creationId xmlns:p14="http://schemas.microsoft.com/office/powerpoint/2010/main" val="1460772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1D24B-0338-7247-ADE0-239F5B9B916B}"/>
              </a:ext>
            </a:extLst>
          </p:cNvPr>
          <p:cNvSpPr>
            <a:spLocks noGrp="1"/>
          </p:cNvSpPr>
          <p:nvPr>
            <p:ph type="title"/>
          </p:nvPr>
        </p:nvSpPr>
        <p:spPr/>
        <p:txBody>
          <a:bodyPr/>
          <a:lstStyle/>
          <a:p>
            <a:r>
              <a:rPr lang="en-GB"/>
              <a:t>Click to edit Master title style</a:t>
            </a:r>
            <a:endParaRPr lang="en-GH"/>
          </a:p>
        </p:txBody>
      </p:sp>
      <p:sp>
        <p:nvSpPr>
          <p:cNvPr id="3" name="Date Placeholder 2">
            <a:extLst>
              <a:ext uri="{FF2B5EF4-FFF2-40B4-BE49-F238E27FC236}">
                <a16:creationId xmlns:a16="http://schemas.microsoft.com/office/drawing/2014/main" id="{7ECFBA0D-16D8-D743-BCD9-E15C3A53B2A9}"/>
              </a:ext>
            </a:extLst>
          </p:cNvPr>
          <p:cNvSpPr>
            <a:spLocks noGrp="1"/>
          </p:cNvSpPr>
          <p:nvPr>
            <p:ph type="dt" sz="half" idx="10"/>
          </p:nvPr>
        </p:nvSpPr>
        <p:spPr/>
        <p:txBody>
          <a:bodyPr/>
          <a:lstStyle/>
          <a:p>
            <a:fld id="{EE183936-5C6B-624D-A72B-9AB648E4EB6E}" type="datetimeFigureOut">
              <a:rPr lang="en-GH" smtClean="0"/>
              <a:t>5/18/21</a:t>
            </a:fld>
            <a:endParaRPr lang="en-GH"/>
          </a:p>
        </p:txBody>
      </p:sp>
      <p:sp>
        <p:nvSpPr>
          <p:cNvPr id="4" name="Footer Placeholder 3">
            <a:extLst>
              <a:ext uri="{FF2B5EF4-FFF2-40B4-BE49-F238E27FC236}">
                <a16:creationId xmlns:a16="http://schemas.microsoft.com/office/drawing/2014/main" id="{97224010-C17C-C447-ABEF-BA60FF29D949}"/>
              </a:ext>
            </a:extLst>
          </p:cNvPr>
          <p:cNvSpPr>
            <a:spLocks noGrp="1"/>
          </p:cNvSpPr>
          <p:nvPr>
            <p:ph type="ftr" sz="quarter" idx="11"/>
          </p:nvPr>
        </p:nvSpPr>
        <p:spPr/>
        <p:txBody>
          <a:bodyPr/>
          <a:lstStyle/>
          <a:p>
            <a:endParaRPr lang="en-GH"/>
          </a:p>
        </p:txBody>
      </p:sp>
      <p:sp>
        <p:nvSpPr>
          <p:cNvPr id="5" name="Slide Number Placeholder 4">
            <a:extLst>
              <a:ext uri="{FF2B5EF4-FFF2-40B4-BE49-F238E27FC236}">
                <a16:creationId xmlns:a16="http://schemas.microsoft.com/office/drawing/2014/main" id="{ED6CCD55-F431-0746-AC1E-DE8FBE4E11DE}"/>
              </a:ext>
            </a:extLst>
          </p:cNvPr>
          <p:cNvSpPr>
            <a:spLocks noGrp="1"/>
          </p:cNvSpPr>
          <p:nvPr>
            <p:ph type="sldNum" sz="quarter" idx="12"/>
          </p:nvPr>
        </p:nvSpPr>
        <p:spPr/>
        <p:txBody>
          <a:bodyPr/>
          <a:lstStyle/>
          <a:p>
            <a:fld id="{6928B7C6-AE1B-0647-A8FF-68CA714DB183}" type="slidenum">
              <a:rPr lang="en-GH" smtClean="0"/>
              <a:t>‹#›</a:t>
            </a:fld>
            <a:endParaRPr lang="en-GH"/>
          </a:p>
        </p:txBody>
      </p:sp>
    </p:spTree>
    <p:extLst>
      <p:ext uri="{BB962C8B-B14F-4D97-AF65-F5344CB8AC3E}">
        <p14:creationId xmlns:p14="http://schemas.microsoft.com/office/powerpoint/2010/main" val="40682440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38F92-4708-2B4A-9432-36BB84A2EECC}"/>
              </a:ext>
            </a:extLst>
          </p:cNvPr>
          <p:cNvSpPr>
            <a:spLocks noGrp="1"/>
          </p:cNvSpPr>
          <p:nvPr>
            <p:ph type="dt" sz="half" idx="10"/>
          </p:nvPr>
        </p:nvSpPr>
        <p:spPr/>
        <p:txBody>
          <a:bodyPr/>
          <a:lstStyle/>
          <a:p>
            <a:fld id="{EE183936-5C6B-624D-A72B-9AB648E4EB6E}" type="datetimeFigureOut">
              <a:rPr lang="en-GH" smtClean="0"/>
              <a:t>5/18/21</a:t>
            </a:fld>
            <a:endParaRPr lang="en-GH"/>
          </a:p>
        </p:txBody>
      </p:sp>
      <p:sp>
        <p:nvSpPr>
          <p:cNvPr id="3" name="Footer Placeholder 2">
            <a:extLst>
              <a:ext uri="{FF2B5EF4-FFF2-40B4-BE49-F238E27FC236}">
                <a16:creationId xmlns:a16="http://schemas.microsoft.com/office/drawing/2014/main" id="{5EB6ABC0-306E-F44D-811E-8F00C72CB50C}"/>
              </a:ext>
            </a:extLst>
          </p:cNvPr>
          <p:cNvSpPr>
            <a:spLocks noGrp="1"/>
          </p:cNvSpPr>
          <p:nvPr>
            <p:ph type="ftr" sz="quarter" idx="11"/>
          </p:nvPr>
        </p:nvSpPr>
        <p:spPr/>
        <p:txBody>
          <a:bodyPr/>
          <a:lstStyle/>
          <a:p>
            <a:endParaRPr lang="en-GH"/>
          </a:p>
        </p:txBody>
      </p:sp>
      <p:sp>
        <p:nvSpPr>
          <p:cNvPr id="4" name="Slide Number Placeholder 3">
            <a:extLst>
              <a:ext uri="{FF2B5EF4-FFF2-40B4-BE49-F238E27FC236}">
                <a16:creationId xmlns:a16="http://schemas.microsoft.com/office/drawing/2014/main" id="{9A6D5826-C331-3947-8041-FF40C852383D}"/>
              </a:ext>
            </a:extLst>
          </p:cNvPr>
          <p:cNvSpPr>
            <a:spLocks noGrp="1"/>
          </p:cNvSpPr>
          <p:nvPr>
            <p:ph type="sldNum" sz="quarter" idx="12"/>
          </p:nvPr>
        </p:nvSpPr>
        <p:spPr/>
        <p:txBody>
          <a:bodyPr/>
          <a:lstStyle/>
          <a:p>
            <a:fld id="{6928B7C6-AE1B-0647-A8FF-68CA714DB183}" type="slidenum">
              <a:rPr lang="en-GH" smtClean="0"/>
              <a:t>‹#›</a:t>
            </a:fld>
            <a:endParaRPr lang="en-GH"/>
          </a:p>
        </p:txBody>
      </p:sp>
    </p:spTree>
    <p:extLst>
      <p:ext uri="{BB962C8B-B14F-4D97-AF65-F5344CB8AC3E}">
        <p14:creationId xmlns:p14="http://schemas.microsoft.com/office/powerpoint/2010/main" val="4235305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EED83-0C12-904E-BD04-5736B7886CE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H"/>
          </a:p>
        </p:txBody>
      </p:sp>
      <p:sp>
        <p:nvSpPr>
          <p:cNvPr id="3" name="Content Placeholder 2">
            <a:extLst>
              <a:ext uri="{FF2B5EF4-FFF2-40B4-BE49-F238E27FC236}">
                <a16:creationId xmlns:a16="http://schemas.microsoft.com/office/drawing/2014/main" id="{4F718435-742F-1945-AE31-DD81188E35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H"/>
          </a:p>
        </p:txBody>
      </p:sp>
      <p:sp>
        <p:nvSpPr>
          <p:cNvPr id="4" name="Text Placeholder 3">
            <a:extLst>
              <a:ext uri="{FF2B5EF4-FFF2-40B4-BE49-F238E27FC236}">
                <a16:creationId xmlns:a16="http://schemas.microsoft.com/office/drawing/2014/main" id="{095FFD73-AB90-1C4D-B05F-A4454B01BD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3AEFD48-D9F3-FA4C-8A8A-78205001578B}"/>
              </a:ext>
            </a:extLst>
          </p:cNvPr>
          <p:cNvSpPr>
            <a:spLocks noGrp="1"/>
          </p:cNvSpPr>
          <p:nvPr>
            <p:ph type="dt" sz="half" idx="10"/>
          </p:nvPr>
        </p:nvSpPr>
        <p:spPr/>
        <p:txBody>
          <a:bodyPr/>
          <a:lstStyle/>
          <a:p>
            <a:fld id="{EE183936-5C6B-624D-A72B-9AB648E4EB6E}" type="datetimeFigureOut">
              <a:rPr lang="en-GH" smtClean="0"/>
              <a:t>5/18/21</a:t>
            </a:fld>
            <a:endParaRPr lang="en-GH"/>
          </a:p>
        </p:txBody>
      </p:sp>
      <p:sp>
        <p:nvSpPr>
          <p:cNvPr id="6" name="Footer Placeholder 5">
            <a:extLst>
              <a:ext uri="{FF2B5EF4-FFF2-40B4-BE49-F238E27FC236}">
                <a16:creationId xmlns:a16="http://schemas.microsoft.com/office/drawing/2014/main" id="{5D6C25C6-1E40-4E41-A36A-99D520E53202}"/>
              </a:ext>
            </a:extLst>
          </p:cNvPr>
          <p:cNvSpPr>
            <a:spLocks noGrp="1"/>
          </p:cNvSpPr>
          <p:nvPr>
            <p:ph type="ftr" sz="quarter" idx="11"/>
          </p:nvPr>
        </p:nvSpPr>
        <p:spPr/>
        <p:txBody>
          <a:bodyPr/>
          <a:lstStyle/>
          <a:p>
            <a:endParaRPr lang="en-GH"/>
          </a:p>
        </p:txBody>
      </p:sp>
      <p:sp>
        <p:nvSpPr>
          <p:cNvPr id="7" name="Slide Number Placeholder 6">
            <a:extLst>
              <a:ext uri="{FF2B5EF4-FFF2-40B4-BE49-F238E27FC236}">
                <a16:creationId xmlns:a16="http://schemas.microsoft.com/office/drawing/2014/main" id="{6D35324D-A215-F44E-A0C2-973621BEB094}"/>
              </a:ext>
            </a:extLst>
          </p:cNvPr>
          <p:cNvSpPr>
            <a:spLocks noGrp="1"/>
          </p:cNvSpPr>
          <p:nvPr>
            <p:ph type="sldNum" sz="quarter" idx="12"/>
          </p:nvPr>
        </p:nvSpPr>
        <p:spPr/>
        <p:txBody>
          <a:bodyPr/>
          <a:lstStyle/>
          <a:p>
            <a:fld id="{6928B7C6-AE1B-0647-A8FF-68CA714DB183}" type="slidenum">
              <a:rPr lang="en-GH" smtClean="0"/>
              <a:t>‹#›</a:t>
            </a:fld>
            <a:endParaRPr lang="en-GH"/>
          </a:p>
        </p:txBody>
      </p:sp>
    </p:spTree>
    <p:extLst>
      <p:ext uri="{BB962C8B-B14F-4D97-AF65-F5344CB8AC3E}">
        <p14:creationId xmlns:p14="http://schemas.microsoft.com/office/powerpoint/2010/main" val="4266455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D8522-5A89-D34A-9BB4-A90B77726B2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H"/>
          </a:p>
        </p:txBody>
      </p:sp>
      <p:sp>
        <p:nvSpPr>
          <p:cNvPr id="3" name="Picture Placeholder 2">
            <a:extLst>
              <a:ext uri="{FF2B5EF4-FFF2-40B4-BE49-F238E27FC236}">
                <a16:creationId xmlns:a16="http://schemas.microsoft.com/office/drawing/2014/main" id="{37A374A6-58B0-AE49-9B4E-F62DACC234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H"/>
          </a:p>
        </p:txBody>
      </p:sp>
      <p:sp>
        <p:nvSpPr>
          <p:cNvPr id="4" name="Text Placeholder 3">
            <a:extLst>
              <a:ext uri="{FF2B5EF4-FFF2-40B4-BE49-F238E27FC236}">
                <a16:creationId xmlns:a16="http://schemas.microsoft.com/office/drawing/2014/main" id="{2367629E-E931-524D-B3D3-6942683BFB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BC81149-54FE-E745-B72F-CBFB759EAC6F}"/>
              </a:ext>
            </a:extLst>
          </p:cNvPr>
          <p:cNvSpPr>
            <a:spLocks noGrp="1"/>
          </p:cNvSpPr>
          <p:nvPr>
            <p:ph type="dt" sz="half" idx="10"/>
          </p:nvPr>
        </p:nvSpPr>
        <p:spPr/>
        <p:txBody>
          <a:bodyPr/>
          <a:lstStyle/>
          <a:p>
            <a:fld id="{EE183936-5C6B-624D-A72B-9AB648E4EB6E}" type="datetimeFigureOut">
              <a:rPr lang="en-GH" smtClean="0"/>
              <a:t>5/18/21</a:t>
            </a:fld>
            <a:endParaRPr lang="en-GH"/>
          </a:p>
        </p:txBody>
      </p:sp>
      <p:sp>
        <p:nvSpPr>
          <p:cNvPr id="6" name="Footer Placeholder 5">
            <a:extLst>
              <a:ext uri="{FF2B5EF4-FFF2-40B4-BE49-F238E27FC236}">
                <a16:creationId xmlns:a16="http://schemas.microsoft.com/office/drawing/2014/main" id="{91731356-8527-F44C-9348-F907F60E279B}"/>
              </a:ext>
            </a:extLst>
          </p:cNvPr>
          <p:cNvSpPr>
            <a:spLocks noGrp="1"/>
          </p:cNvSpPr>
          <p:nvPr>
            <p:ph type="ftr" sz="quarter" idx="11"/>
          </p:nvPr>
        </p:nvSpPr>
        <p:spPr/>
        <p:txBody>
          <a:bodyPr/>
          <a:lstStyle/>
          <a:p>
            <a:endParaRPr lang="en-GH"/>
          </a:p>
        </p:txBody>
      </p:sp>
      <p:sp>
        <p:nvSpPr>
          <p:cNvPr id="7" name="Slide Number Placeholder 6">
            <a:extLst>
              <a:ext uri="{FF2B5EF4-FFF2-40B4-BE49-F238E27FC236}">
                <a16:creationId xmlns:a16="http://schemas.microsoft.com/office/drawing/2014/main" id="{458CC757-CFBB-3D42-8CCF-715D091AE3D9}"/>
              </a:ext>
            </a:extLst>
          </p:cNvPr>
          <p:cNvSpPr>
            <a:spLocks noGrp="1"/>
          </p:cNvSpPr>
          <p:nvPr>
            <p:ph type="sldNum" sz="quarter" idx="12"/>
          </p:nvPr>
        </p:nvSpPr>
        <p:spPr/>
        <p:txBody>
          <a:bodyPr/>
          <a:lstStyle/>
          <a:p>
            <a:fld id="{6928B7C6-AE1B-0647-A8FF-68CA714DB183}" type="slidenum">
              <a:rPr lang="en-GH" smtClean="0"/>
              <a:t>‹#›</a:t>
            </a:fld>
            <a:endParaRPr lang="en-GH"/>
          </a:p>
        </p:txBody>
      </p:sp>
    </p:spTree>
    <p:extLst>
      <p:ext uri="{BB962C8B-B14F-4D97-AF65-F5344CB8AC3E}">
        <p14:creationId xmlns:p14="http://schemas.microsoft.com/office/powerpoint/2010/main" val="8556095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C0D2FB-C62D-024D-9A1B-99E1149486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H"/>
          </a:p>
        </p:txBody>
      </p:sp>
      <p:sp>
        <p:nvSpPr>
          <p:cNvPr id="3" name="Text Placeholder 2">
            <a:extLst>
              <a:ext uri="{FF2B5EF4-FFF2-40B4-BE49-F238E27FC236}">
                <a16:creationId xmlns:a16="http://schemas.microsoft.com/office/drawing/2014/main" id="{3B627E1F-111D-ED47-9378-B2FEBE816D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H"/>
          </a:p>
        </p:txBody>
      </p:sp>
      <p:sp>
        <p:nvSpPr>
          <p:cNvPr id="4" name="Date Placeholder 3">
            <a:extLst>
              <a:ext uri="{FF2B5EF4-FFF2-40B4-BE49-F238E27FC236}">
                <a16:creationId xmlns:a16="http://schemas.microsoft.com/office/drawing/2014/main" id="{F2EB1A58-6679-1949-BE77-1125177AEF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183936-5C6B-624D-A72B-9AB648E4EB6E}" type="datetimeFigureOut">
              <a:rPr lang="en-GH" smtClean="0"/>
              <a:t>5/18/21</a:t>
            </a:fld>
            <a:endParaRPr lang="en-GH"/>
          </a:p>
        </p:txBody>
      </p:sp>
      <p:sp>
        <p:nvSpPr>
          <p:cNvPr id="5" name="Footer Placeholder 4">
            <a:extLst>
              <a:ext uri="{FF2B5EF4-FFF2-40B4-BE49-F238E27FC236}">
                <a16:creationId xmlns:a16="http://schemas.microsoft.com/office/drawing/2014/main" id="{43EC041F-BF55-2546-8422-EBBB5D7615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H"/>
          </a:p>
        </p:txBody>
      </p:sp>
      <p:sp>
        <p:nvSpPr>
          <p:cNvPr id="6" name="Slide Number Placeholder 5">
            <a:extLst>
              <a:ext uri="{FF2B5EF4-FFF2-40B4-BE49-F238E27FC236}">
                <a16:creationId xmlns:a16="http://schemas.microsoft.com/office/drawing/2014/main" id="{CC716CD8-6A72-8F41-97B8-D965BDC45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8B7C6-AE1B-0647-A8FF-68CA714DB183}" type="slidenum">
              <a:rPr lang="en-GH" smtClean="0"/>
              <a:t>‹#›</a:t>
            </a:fld>
            <a:endParaRPr lang="en-GH"/>
          </a:p>
        </p:txBody>
      </p:sp>
    </p:spTree>
    <p:extLst>
      <p:ext uri="{BB962C8B-B14F-4D97-AF65-F5344CB8AC3E}">
        <p14:creationId xmlns:p14="http://schemas.microsoft.com/office/powerpoint/2010/main" val="661930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lookandlearn.com/history-images/M502963/Group-of-Mendicant-Friar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https://upload.wikimedia.org/wikipedia/commons/d/df/%C3%89tudes_prises_dans_le_bas_peuple_ou_les_Cris_de_Paris_-_Porteur_d%27eau.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https://media.gettyimages.com/photos/john-law-scottish-economist-he-was-appointed-controller-general-of-picture-id578315602?s=2048x2048"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https://upload.wikimedia.org/wikipedia/commons/6/60/Bastille_1715.jpg"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https://upload.wikimedia.org/wikipedia/commons/9/91/FOURNEL%281887%29_p033_Fig.16.jpg"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https://upload.wikimedia.org/wikipedia/commons/8/80/%C3%89tudes_prises_dans_le_bas_peuple_ou_les_Cris_de_Paris_-_Gar%C3%A7on_Boulanger.jpg" TargetMode="Externa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https://upload.wikimedia.org/wikipedia/commons/9/9d/1694_Portrait_of_Louis_de_Bourbon%2C_Prince_of_Cond%C3%A9_from_the_workshop_of_Rigaud_%28Versailles%29.jp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i1.wp.com/www.geriwalton.com/wp-content/uploads/2017/09/Ambulance_of_the_French_Army.jpg?ssl=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hyperlink" Target="https://cdn.britannica.com/52/58952-050-A1235055/dress-French-coat-attire-Louis-XIV-periwig-1711.jp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0">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2">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Oval 26">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Arc 28">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F616E5-809A-664E-8D2F-FBE8CFD8CC65}"/>
              </a:ext>
            </a:extLst>
          </p:cNvPr>
          <p:cNvSpPr>
            <a:spLocks noGrp="1"/>
          </p:cNvSpPr>
          <p:nvPr>
            <p:ph type="ctrTitle"/>
          </p:nvPr>
        </p:nvSpPr>
        <p:spPr>
          <a:xfrm>
            <a:off x="4471639" y="1431490"/>
            <a:ext cx="7412310" cy="2244398"/>
          </a:xfrm>
        </p:spPr>
        <p:txBody>
          <a:bodyPr>
            <a:normAutofit fontScale="90000"/>
          </a:bodyPr>
          <a:lstStyle/>
          <a:p>
            <a:pPr>
              <a:lnSpc>
                <a:spcPct val="120000"/>
              </a:lnSpc>
            </a:pPr>
            <a:r>
              <a:rPr lang="ru-RU" sz="3200" b="1" cap="all" dirty="0">
                <a:latin typeface="Georgia" panose="02040502050405020303" pitchFamily="18" charset="0"/>
                <a:ea typeface="Baskerville" panose="02020502070401020303" pitchFamily="18" charset="0"/>
              </a:rPr>
              <a:t>Модели  </a:t>
            </a:r>
            <a:br>
              <a:rPr lang="ru-RU" sz="3200" b="1" cap="all" dirty="0">
                <a:latin typeface="Georgia" panose="02040502050405020303" pitchFamily="18" charset="0"/>
                <a:ea typeface="Baskerville" panose="02020502070401020303" pitchFamily="18" charset="0"/>
              </a:rPr>
            </a:br>
            <a:r>
              <a:rPr lang="ru-RU" sz="3200" b="1" cap="all" dirty="0">
                <a:latin typeface="Georgia" panose="02040502050405020303" pitchFamily="18" charset="0"/>
                <a:ea typeface="Baskerville" panose="02020502070401020303" pitchFamily="18" charset="0"/>
              </a:rPr>
              <a:t>экономического поведения  </a:t>
            </a:r>
            <a:br>
              <a:rPr lang="ru-RU" sz="3200" b="1" cap="all" dirty="0">
                <a:latin typeface="Georgia" panose="02040502050405020303" pitchFamily="18" charset="0"/>
                <a:ea typeface="Baskerville" panose="02020502070401020303" pitchFamily="18" charset="0"/>
              </a:rPr>
            </a:br>
            <a:r>
              <a:rPr lang="ru-RU" sz="3200" b="1" cap="all" dirty="0">
                <a:latin typeface="Georgia" panose="02040502050405020303" pitchFamily="18" charset="0"/>
                <a:ea typeface="Baskerville" panose="02020502070401020303" pitchFamily="18" charset="0"/>
              </a:rPr>
              <a:t>в  теории </a:t>
            </a:r>
            <a:br>
              <a:rPr lang="ru-RU" sz="3200" b="1" cap="all" dirty="0">
                <a:latin typeface="Georgia" panose="02040502050405020303" pitchFamily="18" charset="0"/>
                <a:ea typeface="Baskerville" panose="02020502070401020303" pitchFamily="18" charset="0"/>
              </a:rPr>
            </a:br>
            <a:r>
              <a:rPr lang="ru-RU" sz="3200" b="1" cap="all" dirty="0">
                <a:latin typeface="Georgia" panose="02040502050405020303" pitchFamily="18" charset="0"/>
                <a:ea typeface="Baskerville" panose="02020502070401020303" pitchFamily="18" charset="0"/>
              </a:rPr>
              <a:t>Ричарда </a:t>
            </a:r>
            <a:r>
              <a:rPr lang="ru-RU" sz="3200" b="1" cap="all" dirty="0" err="1">
                <a:latin typeface="Georgia" panose="02040502050405020303" pitchFamily="18" charset="0"/>
                <a:ea typeface="Baskerville" panose="02020502070401020303" pitchFamily="18" charset="0"/>
              </a:rPr>
              <a:t>Кантильона</a:t>
            </a:r>
            <a:r>
              <a:rPr lang="ru-RU" sz="3200" b="1" dirty="0">
                <a:latin typeface="Georgia" panose="02040502050405020303" pitchFamily="18" charset="0"/>
                <a:ea typeface="Baskerville" panose="02020502070401020303" pitchFamily="18" charset="0"/>
              </a:rPr>
              <a:t> </a:t>
            </a:r>
            <a:endParaRPr lang="en-GH" sz="2400" b="1">
              <a:latin typeface="Georgia" panose="02040502050405020303" pitchFamily="18" charset="0"/>
              <a:ea typeface="Baskerville" panose="02020502070401020303" pitchFamily="18" charset="0"/>
            </a:endParaRPr>
          </a:p>
        </p:txBody>
      </p:sp>
      <p:sp>
        <p:nvSpPr>
          <p:cNvPr id="3" name="Subtitle 2">
            <a:extLst>
              <a:ext uri="{FF2B5EF4-FFF2-40B4-BE49-F238E27FC236}">
                <a16:creationId xmlns:a16="http://schemas.microsoft.com/office/drawing/2014/main" id="{B39D8FA4-9971-B24A-9A60-954395E23714}"/>
              </a:ext>
            </a:extLst>
          </p:cNvPr>
          <p:cNvSpPr>
            <a:spLocks noGrp="1"/>
          </p:cNvSpPr>
          <p:nvPr>
            <p:ph type="subTitle" idx="1"/>
          </p:nvPr>
        </p:nvSpPr>
        <p:spPr>
          <a:xfrm>
            <a:off x="4038600" y="4782320"/>
            <a:ext cx="7644627" cy="1329443"/>
          </a:xfrm>
        </p:spPr>
        <p:txBody>
          <a:bodyPr>
            <a:normAutofit/>
          </a:bodyPr>
          <a:lstStyle/>
          <a:p>
            <a:pPr algn="r"/>
            <a:r>
              <a:rPr lang="ru-RU" i="1" dirty="0">
                <a:latin typeface="Times New Roman" panose="02020603050405020304" pitchFamily="18" charset="0"/>
                <a:ea typeface="HELVETICA NEUE CONDENSED BLACK" panose="02000503000000020004" pitchFamily="2" charset="0"/>
                <a:cs typeface="Times New Roman" panose="02020603050405020304" pitchFamily="18" charset="0"/>
              </a:rPr>
              <a:t>О.И.  Ананьин</a:t>
            </a:r>
          </a:p>
          <a:p>
            <a:pPr algn="r"/>
            <a:r>
              <a:rPr lang="ru-RU" i="1" dirty="0">
                <a:latin typeface="Times New Roman" panose="02020603050405020304" pitchFamily="18" charset="0"/>
                <a:ea typeface="HELVETICA NEUE CONDENSED BLACK" panose="02000503000000020004" pitchFamily="2" charset="0"/>
                <a:cs typeface="Times New Roman" panose="02020603050405020304" pitchFamily="18" charset="0"/>
              </a:rPr>
              <a:t>НИУ ВШЭ, ИЭ РАН</a:t>
            </a:r>
            <a:endParaRPr lang="en-GH" i="1">
              <a:latin typeface="Times New Roman" panose="02020603050405020304" pitchFamily="18" charset="0"/>
              <a:ea typeface="HELVETICA NEUE CONDENSED BLACK" panose="02000503000000020004" pitchFamily="2" charset="0"/>
              <a:cs typeface="Times New Roman" panose="02020603050405020304" pitchFamily="18" charset="0"/>
            </a:endParaRPr>
          </a:p>
        </p:txBody>
      </p:sp>
    </p:spTree>
    <p:extLst>
      <p:ext uri="{BB962C8B-B14F-4D97-AF65-F5344CB8AC3E}">
        <p14:creationId xmlns:p14="http://schemas.microsoft.com/office/powerpoint/2010/main" val="337125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298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378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8041CE-C465-8E49-9FAA-CFCBEB56DDEF}"/>
              </a:ext>
            </a:extLst>
          </p:cNvPr>
          <p:cNvSpPr>
            <a:spLocks noGrp="1"/>
          </p:cNvSpPr>
          <p:nvPr>
            <p:ph type="title"/>
          </p:nvPr>
        </p:nvSpPr>
        <p:spPr>
          <a:xfrm>
            <a:off x="4309814" y="107440"/>
            <a:ext cx="7736592" cy="6754853"/>
          </a:xfrm>
        </p:spPr>
        <p:txBody>
          <a:bodyPr>
            <a:noAutofit/>
          </a:bodyPr>
          <a:lstStyle/>
          <a:p>
            <a:r>
              <a:rPr lang="ru-RU" sz="2300" b="1" cap="all" dirty="0">
                <a:latin typeface="+mn-lt"/>
              </a:rPr>
              <a:t>Глава </a:t>
            </a:r>
            <a:r>
              <a:rPr lang="en-US" sz="2300" b="1" cap="all" dirty="0">
                <a:latin typeface="+mn-lt"/>
              </a:rPr>
              <a:t>XVI</a:t>
            </a:r>
            <a:r>
              <a:rPr lang="ru-RU" sz="2300" b="1" cap="all" dirty="0">
                <a:latin typeface="+mn-lt"/>
              </a:rPr>
              <a:t>. Чем больше в государстве труда, тем более естественно богатым оно почитается </a:t>
            </a:r>
            <a:br>
              <a:rPr lang="ru-RU" sz="2300" b="1" cap="all" dirty="0">
                <a:latin typeface="+mn-lt"/>
              </a:rPr>
            </a:br>
            <a:r>
              <a:rPr lang="ru-RU" sz="2300" dirty="0">
                <a:latin typeface="+mn-lt"/>
              </a:rPr>
              <a:t>Монастыри монахов нищенствующего ордена намного губительнее для государства, чем закрытые ордены. Последние обычно не приносят другого вреда кроме как занятие имений, способных дать государству офицеров и служащих магистратов, в то время как нищенствующие монахи, сами не занимаясь полезным трудом, часто отрывают от работы и мешают ее делать другим людям. Они берут у бедняков милостыню из тех средств, которые нужны для поддержания их трудоспособности. Они вынуждают людей терять много времени на пустые разговоры, не говоря о тех, кто ведет интриги в семьях или просто порочен. Опыт показывает, что </a:t>
            </a:r>
            <a:r>
              <a:rPr lang="ru-RU" sz="2300" b="1" dirty="0">
                <a:solidFill>
                  <a:srgbClr val="C00000"/>
                </a:solidFill>
                <a:latin typeface="+mn-lt"/>
              </a:rPr>
              <a:t>страны, принявшие протестантизм и не имеющие ни монахов, ни нищенствующих орденов, стали заметно более могущественными</a:t>
            </a:r>
            <a:r>
              <a:rPr lang="ru-RU" sz="2300" dirty="0">
                <a:latin typeface="+mn-lt"/>
              </a:rPr>
              <a:t>. Во благо им пошло и запрещение большого числа священных дней, в которые в католических странах не работают, что сокращает труд людей на 1/8 часть ежегодно.</a:t>
            </a:r>
            <a:br>
              <a:rPr lang="ru-RU" sz="2300" b="1" cap="all" dirty="0">
                <a:latin typeface="+mn-lt"/>
              </a:rPr>
            </a:br>
            <a:endParaRPr lang="en-GH" sz="2300">
              <a:solidFill>
                <a:srgbClr val="FFFFFF"/>
              </a:solidFill>
              <a:latin typeface="+mn-lt"/>
            </a:endParaRP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0D05AB5-759C-694A-A1F8-CF0A79AFF664}"/>
              </a:ext>
            </a:extLst>
          </p:cNvPr>
          <p:cNvSpPr>
            <a:spLocks noGrp="1"/>
          </p:cNvSpPr>
          <p:nvPr>
            <p:ph idx="1"/>
          </p:nvPr>
        </p:nvSpPr>
        <p:spPr>
          <a:xfrm>
            <a:off x="145594" y="5442744"/>
            <a:ext cx="3907973" cy="617093"/>
          </a:xfrm>
        </p:spPr>
        <p:txBody>
          <a:bodyPr anchor="ctr">
            <a:normAutofit fontScale="92500" lnSpcReduction="20000"/>
          </a:bodyPr>
          <a:lstStyle/>
          <a:p>
            <a:pPr algn="ctr"/>
            <a:r>
              <a:rPr lang="ru-RU" sz="2400" b="1" dirty="0">
                <a:sym typeface="Wingdings" pitchFamily="2" charset="2"/>
              </a:rPr>
              <a:t>Монахи и национальные обычаи</a:t>
            </a:r>
            <a:endParaRPr lang="en-GH" sz="2400" b="1" dirty="0"/>
          </a:p>
        </p:txBody>
      </p:sp>
      <p:sp>
        <p:nvSpPr>
          <p:cNvPr id="4" name="Rectangle 2">
            <a:extLst>
              <a:ext uri="{FF2B5EF4-FFF2-40B4-BE49-F238E27FC236}">
                <a16:creationId xmlns:a16="http://schemas.microsoft.com/office/drawing/2014/main" id="{9C000041-07F7-3B48-9635-3E0FACD83834}"/>
              </a:ext>
            </a:extLst>
          </p:cNvPr>
          <p:cNvSpPr>
            <a:spLocks noChangeArrowheads="1"/>
          </p:cNvSpPr>
          <p:nvPr/>
        </p:nvSpPr>
        <p:spPr bwMode="auto">
          <a:xfrm flipV="1">
            <a:off x="39093" y="-1656522"/>
            <a:ext cx="67144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4098" name="Picture 2" descr="Group of Mendicant Friars. Illustration for The History of Protestantism by JA Wylie (Cassell, 1889).">
            <a:hlinkClick r:id="rId3"/>
            <a:extLst>
              <a:ext uri="{FF2B5EF4-FFF2-40B4-BE49-F238E27FC236}">
                <a16:creationId xmlns:a16="http://schemas.microsoft.com/office/drawing/2014/main" id="{5714CAF6-5712-064E-A700-AFF471E777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94" y="1199766"/>
            <a:ext cx="3907974" cy="4083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912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heckerboard(across)">
                                      <p:cBhvr>
                                        <p:cTn id="7" dur="2000"/>
                                        <p:tgtEl>
                                          <p:spTgt spid="409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2000"/>
                                        <p:tgtEl>
                                          <p:spTgt spid="3">
                                            <p:txEl>
                                              <p:pRg st="0" end="0"/>
                                            </p:txEl>
                                          </p:spTgt>
                                        </p:tgtEl>
                                      </p:cBhvr>
                                    </p:animEffect>
                                  </p:childTnLst>
                                </p:cTn>
                              </p:par>
                            </p:childTnLst>
                          </p:cTn>
                        </p:par>
                        <p:par>
                          <p:cTn id="11" fill="hold">
                            <p:stCondLst>
                              <p:cond delay="2000"/>
                            </p:stCondLst>
                            <p:childTnLst>
                              <p:par>
                                <p:cTn id="12" presetID="22" presetClass="entr" presetSubtype="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8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8041CE-C465-8E49-9FAA-CFCBEB56DDEF}"/>
              </a:ext>
            </a:extLst>
          </p:cNvPr>
          <p:cNvSpPr>
            <a:spLocks noGrp="1"/>
          </p:cNvSpPr>
          <p:nvPr>
            <p:ph type="title"/>
          </p:nvPr>
        </p:nvSpPr>
        <p:spPr>
          <a:xfrm>
            <a:off x="4164219" y="4293"/>
            <a:ext cx="7933046" cy="6717783"/>
          </a:xfrm>
        </p:spPr>
        <p:txBody>
          <a:bodyPr>
            <a:noAutofit/>
          </a:bodyPr>
          <a:lstStyle/>
          <a:p>
            <a:r>
              <a:rPr lang="ru-RU" sz="2300" dirty="0">
                <a:latin typeface="+mn-lt"/>
              </a:rPr>
              <a:t>Фермер – это предприниматель, обязующийся платить земельному собственнику за</a:t>
            </a:r>
            <a:r>
              <a:rPr lang="en-US" sz="2300" dirty="0">
                <a:latin typeface="+mn-lt"/>
              </a:rPr>
              <a:t>…</a:t>
            </a:r>
            <a:r>
              <a:rPr lang="ru-RU" sz="2300" dirty="0">
                <a:latin typeface="+mn-lt"/>
              </a:rPr>
              <a:t> землю фиксированную сумму денег </a:t>
            </a:r>
            <a:r>
              <a:rPr lang="en-US" sz="2300" dirty="0">
                <a:latin typeface="+mn-lt"/>
              </a:rPr>
              <a:t>…</a:t>
            </a:r>
            <a:r>
              <a:rPr lang="ru-RU" sz="2300" dirty="0">
                <a:latin typeface="+mn-lt"/>
              </a:rPr>
              <a:t> без гарантии выгоды от этого предприятия. Часть земли он по своему усмотрению отводит под корма животным, для производства зерна, вина, сена и т.д., не имея возможности предвидеть, что из этого лучше окупится. Цена на эти продукты будет зависеть частично от погоды, частично от потребления; к примеру, если зерно будет в избытке относительно потребления, то оно будет очень дешевым, а если случится его нехватка, то оно станет дорогим. А кто сможет предугадать, сколько человек родится и умрет в государстве в течение года? Кто сможет предвидеть увеличение или сокращение семейных расходов? И тем не менее цена на продукцию, производимую фермером, естественным образом зависит от этих непредсказуемых обстоятельств; следовательно, он ведет дело своей фермы в условиях неопределенности</a:t>
            </a:r>
            <a:r>
              <a:rPr lang="ru-RU" sz="2300" dirty="0"/>
              <a:t>… </a:t>
            </a:r>
            <a:r>
              <a:rPr lang="en-US" sz="2300" b="1" dirty="0">
                <a:solidFill>
                  <a:srgbClr val="C00000"/>
                </a:solidFill>
                <a:latin typeface="+mn-lt"/>
              </a:rPr>
              <a:t>[</a:t>
            </a:r>
            <a:r>
              <a:rPr lang="ru-RU" sz="2300" b="1" dirty="0">
                <a:solidFill>
                  <a:srgbClr val="C00000"/>
                </a:solidFill>
                <a:latin typeface="+mn-lt"/>
              </a:rPr>
              <a:t>Предприниматели</a:t>
            </a:r>
            <a:r>
              <a:rPr lang="en-US" sz="2300" b="1" dirty="0">
                <a:solidFill>
                  <a:srgbClr val="C00000"/>
                </a:solidFill>
                <a:latin typeface="+mn-lt"/>
              </a:rPr>
              <a:t>]</a:t>
            </a:r>
            <a:r>
              <a:rPr lang="ru-RU" sz="2300" b="1" dirty="0">
                <a:solidFill>
                  <a:srgbClr val="C00000"/>
                </a:solidFill>
                <a:latin typeface="+mn-lt"/>
              </a:rPr>
              <a:t> платят определенную цену по месту закупок с тем, чтобы перепродавать ее оптом или в розницу по неопределенной цене</a:t>
            </a:r>
            <a:r>
              <a:rPr lang="ru-RU" sz="2300" b="1" dirty="0">
                <a:solidFill>
                  <a:srgbClr val="C00000"/>
                </a:solidFill>
              </a:rPr>
              <a:t>.</a:t>
            </a:r>
            <a:r>
              <a:rPr lang="ru-RU" sz="2300" dirty="0"/>
              <a:t>  (Часть 1, гл. </a:t>
            </a:r>
            <a:r>
              <a:rPr lang="en-US" sz="2300" dirty="0"/>
              <a:t>XIII)</a:t>
            </a:r>
            <a:endParaRPr lang="en-GH" sz="2300">
              <a:solidFill>
                <a:srgbClr val="FFFFFF"/>
              </a:solidFill>
            </a:endParaRP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0D05AB5-759C-694A-A1F8-CF0A79AFF664}"/>
              </a:ext>
            </a:extLst>
          </p:cNvPr>
          <p:cNvSpPr>
            <a:spLocks noGrp="1"/>
          </p:cNvSpPr>
          <p:nvPr>
            <p:ph idx="1"/>
          </p:nvPr>
        </p:nvSpPr>
        <p:spPr>
          <a:xfrm>
            <a:off x="661349" y="3236976"/>
            <a:ext cx="2844569" cy="420624"/>
          </a:xfrm>
        </p:spPr>
        <p:txBody>
          <a:bodyPr anchor="ctr">
            <a:normAutofit fontScale="77500" lnSpcReduction="20000"/>
          </a:bodyPr>
          <a:lstStyle/>
          <a:p>
            <a:r>
              <a:rPr lang="ru-RU" b="1" dirty="0">
                <a:sym typeface="Wingdings" pitchFamily="2" charset="2"/>
              </a:rPr>
              <a:t>Предприниматели</a:t>
            </a:r>
            <a:endParaRPr lang="en-GH" b="1" dirty="0"/>
          </a:p>
        </p:txBody>
      </p:sp>
      <p:sp>
        <p:nvSpPr>
          <p:cNvPr id="4" name="Rectangle 2">
            <a:extLst>
              <a:ext uri="{FF2B5EF4-FFF2-40B4-BE49-F238E27FC236}">
                <a16:creationId xmlns:a16="http://schemas.microsoft.com/office/drawing/2014/main" id="{9C000041-07F7-3B48-9635-3E0FACD83834}"/>
              </a:ext>
            </a:extLst>
          </p:cNvPr>
          <p:cNvSpPr>
            <a:spLocks noChangeArrowheads="1"/>
          </p:cNvSpPr>
          <p:nvPr/>
        </p:nvSpPr>
        <p:spPr bwMode="auto">
          <a:xfrm flipV="1">
            <a:off x="39093" y="-1656522"/>
            <a:ext cx="67144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11" name="Рисунок 10">
            <a:extLst>
              <a:ext uri="{FF2B5EF4-FFF2-40B4-BE49-F238E27FC236}">
                <a16:creationId xmlns:a16="http://schemas.microsoft.com/office/drawing/2014/main" id="{6140E395-000B-4646-BD2F-E405EF93F25B}"/>
              </a:ext>
            </a:extLst>
          </p:cNvPr>
          <p:cNvPicPr/>
          <p:nvPr/>
        </p:nvPicPr>
        <p:blipFill>
          <a:blip r:embed="rId3">
            <a:extLst>
              <a:ext uri="{28A0092B-C50C-407E-A947-70E740481C1C}">
                <a14:useLocalDpi xmlns:a14="http://schemas.microsoft.com/office/drawing/2010/main" val="0"/>
              </a:ext>
            </a:extLst>
          </a:blip>
          <a:stretch>
            <a:fillRect/>
          </a:stretch>
        </p:blipFill>
        <p:spPr>
          <a:xfrm>
            <a:off x="899402" y="148621"/>
            <a:ext cx="2549648" cy="2996915"/>
          </a:xfrm>
          <a:prstGeom prst="rect">
            <a:avLst/>
          </a:prstGeom>
        </p:spPr>
      </p:pic>
      <p:pic>
        <p:nvPicPr>
          <p:cNvPr id="12" name="Рисунок 11">
            <a:extLst>
              <a:ext uri="{FF2B5EF4-FFF2-40B4-BE49-F238E27FC236}">
                <a16:creationId xmlns:a16="http://schemas.microsoft.com/office/drawing/2014/main" id="{19114065-FE6C-234D-850E-035CD223CFAD}"/>
              </a:ext>
            </a:extLst>
          </p:cNvPr>
          <p:cNvPicPr/>
          <p:nvPr/>
        </p:nvPicPr>
        <p:blipFill>
          <a:blip r:embed="rId4">
            <a:extLst>
              <a:ext uri="{28A0092B-C50C-407E-A947-70E740481C1C}">
                <a14:useLocalDpi xmlns:a14="http://schemas.microsoft.com/office/drawing/2010/main" val="0"/>
              </a:ext>
            </a:extLst>
          </a:blip>
          <a:stretch>
            <a:fillRect/>
          </a:stretch>
        </p:blipFill>
        <p:spPr>
          <a:xfrm>
            <a:off x="935271" y="3695654"/>
            <a:ext cx="2477910" cy="3145489"/>
          </a:xfrm>
          <a:prstGeom prst="rect">
            <a:avLst/>
          </a:prstGeom>
        </p:spPr>
      </p:pic>
    </p:spTree>
    <p:extLst>
      <p:ext uri="{BB962C8B-B14F-4D97-AF65-F5344CB8AC3E}">
        <p14:creationId xmlns:p14="http://schemas.microsoft.com/office/powerpoint/2010/main" val="6246914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175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175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1750"/>
                                        <p:tgtEl>
                                          <p:spTgt spid="3">
                                            <p:txEl>
                                              <p:pRg st="0" end="0"/>
                                            </p:txEl>
                                          </p:spTgt>
                                        </p:tgtEl>
                                      </p:cBhvr>
                                    </p:animEffect>
                                  </p:childTnLst>
                                </p:cTn>
                              </p:par>
                            </p:childTnLst>
                          </p:cTn>
                        </p:par>
                        <p:par>
                          <p:cTn id="14" fill="hold">
                            <p:stCondLst>
                              <p:cond delay="1750"/>
                            </p:stCondLst>
                            <p:childTnLst>
                              <p:par>
                                <p:cTn id="15" presetID="22" presetClass="entr" presetSubtype="1"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8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0D05AB5-759C-694A-A1F8-CF0A79AFF664}"/>
              </a:ext>
            </a:extLst>
          </p:cNvPr>
          <p:cNvSpPr>
            <a:spLocks noGrp="1"/>
          </p:cNvSpPr>
          <p:nvPr>
            <p:ph idx="1"/>
          </p:nvPr>
        </p:nvSpPr>
        <p:spPr>
          <a:xfrm>
            <a:off x="4279446" y="319087"/>
            <a:ext cx="7484185" cy="6390631"/>
          </a:xfrm>
        </p:spPr>
        <p:txBody>
          <a:bodyPr anchor="ctr">
            <a:normAutofit fontScale="85000" lnSpcReduction="10000"/>
          </a:bodyPr>
          <a:lstStyle/>
          <a:p>
            <a:r>
              <a:rPr lang="ru-RU" dirty="0"/>
              <a:t>Если …предпринимателем в своем ремесле захочет стать парижский водовоз, то все средства, которые ему потребуются, будут соответствовать цене двух ведер, которые можно купить за одну унцию серебра, после чего все, что он заработает, составит его прибыль. Если своим трудом он зараба­тывает 50 унций сереб­ра в год, то сумма его фонда, или займа, будет относиться к его прибыли как 1 к 50. То есть он получит 5000 процентов, тогда как шляпник – только 50 процен­тов, причем должен будет выплатить заимодавцу те же двад­цать-тридцать процентов.</a:t>
            </a:r>
          </a:p>
          <a:p>
            <a:r>
              <a:rPr lang="ru-RU" dirty="0"/>
              <a:t>Тем не менее </a:t>
            </a:r>
            <a:r>
              <a:rPr lang="ru-RU" b="1" dirty="0">
                <a:solidFill>
                  <a:srgbClr val="C00000"/>
                </a:solidFill>
              </a:rPr>
              <a:t>заимодавец предпочтет ссудить 1000 унций серебра шляпнику под 20 процен­тов, чем дать ту же тысячу унций тысяче водовозов под 500 процентов</a:t>
            </a:r>
            <a:r>
              <a:rPr lang="ru-RU" dirty="0"/>
              <a:t>. Водовозы быстро израсходуют на самих себя не только то, что заработают ежедневным трудом, но и то, что получат взаймы. Ссужаемые им капиталы малы в сравнении с тем, что им нужно для поддержания жизни. Много они трудятся или мало, они легко могут истратить все заработанное. </a:t>
            </a:r>
            <a:r>
              <a:rPr lang="en-US" dirty="0"/>
              <a:t>          </a:t>
            </a:r>
            <a:r>
              <a:rPr lang="ru-RU" dirty="0"/>
              <a:t>(Часть 2, гл. </a:t>
            </a:r>
            <a:r>
              <a:rPr lang="en-US" dirty="0"/>
              <a:t>IX)</a:t>
            </a:r>
            <a:endParaRPr lang="ru-RU" dirty="0"/>
          </a:p>
        </p:txBody>
      </p:sp>
      <p:sp>
        <p:nvSpPr>
          <p:cNvPr id="4" name="Rectangle 2">
            <a:extLst>
              <a:ext uri="{FF2B5EF4-FFF2-40B4-BE49-F238E27FC236}">
                <a16:creationId xmlns:a16="http://schemas.microsoft.com/office/drawing/2014/main" id="{9C000041-07F7-3B48-9635-3E0FACD83834}"/>
              </a:ext>
            </a:extLst>
          </p:cNvPr>
          <p:cNvSpPr>
            <a:spLocks noChangeArrowheads="1"/>
          </p:cNvSpPr>
          <p:nvPr/>
        </p:nvSpPr>
        <p:spPr bwMode="auto">
          <a:xfrm flipV="1">
            <a:off x="39093" y="-1656522"/>
            <a:ext cx="67144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2049" name="Рисунок 2">
            <a:extLst>
              <a:ext uri="{FF2B5EF4-FFF2-40B4-BE49-F238E27FC236}">
                <a16:creationId xmlns:a16="http://schemas.microsoft.com/office/drawing/2014/main" id="{E9B06F31-C956-6449-A244-D11695B519F2}"/>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07901" y="610628"/>
            <a:ext cx="3951466" cy="5344611"/>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5">
            <a:extLst>
              <a:ext uri="{FF2B5EF4-FFF2-40B4-BE49-F238E27FC236}">
                <a16:creationId xmlns:a16="http://schemas.microsoft.com/office/drawing/2014/main" id="{945AA79B-0AA0-114C-8B69-F8A8CB856A72}"/>
              </a:ext>
            </a:extLst>
          </p:cNvPr>
          <p:cNvSpPr>
            <a:spLocks noGrp="1"/>
          </p:cNvSpPr>
          <p:nvPr>
            <p:ph type="title"/>
          </p:nvPr>
        </p:nvSpPr>
        <p:spPr>
          <a:xfrm>
            <a:off x="161128" y="6001518"/>
            <a:ext cx="3845011" cy="560056"/>
          </a:xfrm>
        </p:spPr>
        <p:txBody>
          <a:bodyPr>
            <a:normAutofit fontScale="90000"/>
          </a:bodyPr>
          <a:lstStyle/>
          <a:p>
            <a:pPr marL="317500" indent="-317500" algn="ctr">
              <a:buFont typeface="Arial" panose="020B0604020202020204" pitchFamily="34" charset="0"/>
              <a:buChar char="•"/>
            </a:pPr>
            <a:r>
              <a:rPr lang="ru-RU" sz="2400" b="1" dirty="0"/>
              <a:t>Предприниматель, его капитал и доверие</a:t>
            </a:r>
          </a:p>
        </p:txBody>
      </p:sp>
    </p:spTree>
    <p:extLst>
      <p:ext uri="{BB962C8B-B14F-4D97-AF65-F5344CB8AC3E}">
        <p14:creationId xmlns:p14="http://schemas.microsoft.com/office/powerpoint/2010/main" val="3297536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checkerboard(across)">
                                      <p:cBhvr>
                                        <p:cTn id="7" dur="1750"/>
                                        <p:tgtEl>
                                          <p:spTgt spid="204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1750"/>
                                        <p:tgtEl>
                                          <p:spTgt spid="6"/>
                                        </p:tgtEl>
                                      </p:cBhvr>
                                    </p:animEffect>
                                  </p:childTnLst>
                                </p:cTn>
                              </p:par>
                            </p:childTnLst>
                          </p:cTn>
                        </p:par>
                        <p:par>
                          <p:cTn id="11" fill="hold">
                            <p:stCondLst>
                              <p:cond delay="1750"/>
                            </p:stCondLst>
                            <p:childTnLst>
                              <p:par>
                                <p:cTn id="12" presetID="22" presetClass="entr" presetSubtype="1"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up)">
                                      <p:cBhvr>
                                        <p:cTn id="14" dur="8500"/>
                                        <p:tgtEl>
                                          <p:spTgt spid="3">
                                            <p:txEl>
                                              <p:pRg st="0" end="0"/>
                                            </p:txEl>
                                          </p:spTgt>
                                        </p:tgtEl>
                                      </p:cBhvr>
                                    </p:animEffect>
                                  </p:childTnLst>
                                </p:cTn>
                              </p:par>
                            </p:childTnLst>
                          </p:cTn>
                        </p:par>
                        <p:par>
                          <p:cTn id="15" fill="hold">
                            <p:stCondLst>
                              <p:cond delay="10250"/>
                            </p:stCondLst>
                            <p:childTnLst>
                              <p:par>
                                <p:cTn id="16" presetID="22" presetClass="entr" presetSubtype="1"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up)">
                                      <p:cBhvr>
                                        <p:cTn id="18" dur="8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8041CE-C465-8E49-9FAA-CFCBEB56DDEF}"/>
              </a:ext>
            </a:extLst>
          </p:cNvPr>
          <p:cNvSpPr>
            <a:spLocks noGrp="1"/>
          </p:cNvSpPr>
          <p:nvPr>
            <p:ph type="title"/>
          </p:nvPr>
        </p:nvSpPr>
        <p:spPr>
          <a:xfrm>
            <a:off x="4167268" y="442655"/>
            <a:ext cx="8024732" cy="6219824"/>
          </a:xfrm>
        </p:spPr>
        <p:txBody>
          <a:bodyPr>
            <a:noAutofit/>
          </a:bodyPr>
          <a:lstStyle/>
          <a:p>
            <a:r>
              <a:rPr lang="ru-RU" sz="2100" dirty="0">
                <a:latin typeface="+mn-lt"/>
              </a:rPr>
              <a:t>Если португальский король строго, под угрозой не только конфискации, но и лишения жизни, за­претит вывозить из государства золото и серебро в любом виде, то страх перед запретом прежде всего воспрепятствует банкирам вообще участвовать в урегулировании торгового баланса. Выручка от английских товаров будет оставаться в кассах Лиссабона. Англий­ские торговцы, не получая из Лиссабона своих средств, перестанут поставлять туда суконные изделия, сукно чрезвычайно подо­рожает.</a:t>
            </a:r>
            <a:r>
              <a:rPr lang="en-US" sz="2100" dirty="0">
                <a:latin typeface="+mn-lt"/>
              </a:rPr>
              <a:t>.. </a:t>
            </a:r>
            <a:r>
              <a:rPr lang="ru-RU" sz="2100" dirty="0">
                <a:latin typeface="+mn-lt"/>
              </a:rPr>
              <a:t>Чтобы приобрести сукно, португальское дворянство</a:t>
            </a:r>
            <a:r>
              <a:rPr lang="en-US" sz="2100" dirty="0">
                <a:latin typeface="+mn-lt"/>
              </a:rPr>
              <a:t>… [</a:t>
            </a:r>
            <a:r>
              <a:rPr lang="ru-RU" sz="2100" dirty="0" err="1">
                <a:latin typeface="+mn-lt"/>
              </a:rPr>
              <a:t>буд</a:t>
            </a:r>
            <a:r>
              <a:rPr lang="en-US" sz="2100" dirty="0">
                <a:latin typeface="+mn-lt"/>
              </a:rPr>
              <a:t>e</a:t>
            </a:r>
            <a:r>
              <a:rPr lang="ru-RU" sz="2100" dirty="0">
                <a:latin typeface="+mn-lt"/>
              </a:rPr>
              <a:t>т</a:t>
            </a:r>
            <a:r>
              <a:rPr lang="en-US" sz="2100" dirty="0">
                <a:latin typeface="+mn-lt"/>
              </a:rPr>
              <a:t>]</a:t>
            </a:r>
            <a:r>
              <a:rPr lang="ru-RU" sz="2100" dirty="0">
                <a:latin typeface="+mn-lt"/>
              </a:rPr>
              <a:t> предлагать двойную цену, но посколь­ку и для таких покупок нужно вывозить деньги за границу, возросшая цена на сукно станет прибылью для тех, кто будет вывозить золото или серебро за пределы королевства, невзи­рая на запрет. Это побудит многих евреев, как и других, доставлять зо­лото и серебро на английские суда, нахо­дящиеся в лиссабонском порту, пусть даже с риском для жизни. </a:t>
            </a:r>
            <a:r>
              <a:rPr lang="ru-RU" sz="2100" b="1" dirty="0">
                <a:solidFill>
                  <a:srgbClr val="C00000"/>
                </a:solidFill>
                <a:latin typeface="+mn-lt"/>
              </a:rPr>
              <a:t>Поначалу они будут получать 100 или 50 процентов </a:t>
            </a:r>
            <a:r>
              <a:rPr lang="ru-RU" sz="2100" dirty="0">
                <a:latin typeface="+mn-lt"/>
              </a:rPr>
              <a:t>за такие услуги, и эта их прибыль бу­дет оплачиваться португальскими жителями через повышенную цену сукна. </a:t>
            </a:r>
            <a:r>
              <a:rPr lang="ru-RU" sz="2100" b="1" dirty="0">
                <a:solidFill>
                  <a:srgbClr val="C00000"/>
                </a:solidFill>
                <a:latin typeface="+mn-lt"/>
              </a:rPr>
              <a:t>Постепенно, благодаря успешной практике, эти посредники привыкнут действовать таким образом, и в дальнейшем будут доставлять деньги на английские суда за цену в 2 или 1 процент</a:t>
            </a:r>
            <a:r>
              <a:rPr lang="ru-RU" sz="2100" dirty="0">
                <a:latin typeface="+mn-lt"/>
              </a:rPr>
              <a:t>.</a:t>
            </a:r>
            <a:r>
              <a:rPr lang="en-US" sz="2100" dirty="0">
                <a:latin typeface="+mn-lt"/>
              </a:rPr>
              <a:t> (</a:t>
            </a:r>
            <a:r>
              <a:rPr lang="ru-RU" sz="2100" dirty="0">
                <a:latin typeface="+mn-lt"/>
              </a:rPr>
              <a:t>Часть 3, гл. </a:t>
            </a:r>
            <a:r>
              <a:rPr lang="en-US" sz="2100" dirty="0">
                <a:latin typeface="+mn-lt"/>
              </a:rPr>
              <a:t>III)</a:t>
            </a:r>
            <a:endParaRPr lang="en-GH" sz="2100">
              <a:solidFill>
                <a:srgbClr val="FFFFFF"/>
              </a:solidFill>
              <a:latin typeface="+mn-lt"/>
            </a:endParaRP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0D05AB5-759C-694A-A1F8-CF0A79AFF664}"/>
              </a:ext>
            </a:extLst>
          </p:cNvPr>
          <p:cNvSpPr>
            <a:spLocks noGrp="1"/>
          </p:cNvSpPr>
          <p:nvPr>
            <p:ph idx="1"/>
          </p:nvPr>
        </p:nvSpPr>
        <p:spPr>
          <a:xfrm>
            <a:off x="395187" y="5644709"/>
            <a:ext cx="3376896" cy="634711"/>
          </a:xfrm>
        </p:spPr>
        <p:txBody>
          <a:bodyPr anchor="ctr">
            <a:normAutofit fontScale="85000" lnSpcReduction="20000"/>
          </a:bodyPr>
          <a:lstStyle/>
          <a:p>
            <a:r>
              <a:rPr lang="ru-RU" b="1" dirty="0">
                <a:sym typeface="Wingdings" pitchFamily="2" charset="2"/>
              </a:rPr>
              <a:t>Предприниматели, риски и психология</a:t>
            </a:r>
            <a:endParaRPr lang="en-GH" b="1" dirty="0"/>
          </a:p>
        </p:txBody>
      </p:sp>
      <p:sp>
        <p:nvSpPr>
          <p:cNvPr id="4" name="Rectangle 2">
            <a:extLst>
              <a:ext uri="{FF2B5EF4-FFF2-40B4-BE49-F238E27FC236}">
                <a16:creationId xmlns:a16="http://schemas.microsoft.com/office/drawing/2014/main" id="{9C000041-07F7-3B48-9635-3E0FACD83834}"/>
              </a:ext>
            </a:extLst>
          </p:cNvPr>
          <p:cNvSpPr>
            <a:spLocks noChangeArrowheads="1"/>
          </p:cNvSpPr>
          <p:nvPr/>
        </p:nvSpPr>
        <p:spPr bwMode="auto">
          <a:xfrm flipV="1">
            <a:off x="39093" y="-1656522"/>
            <a:ext cx="67144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2050" name="Picture 2" descr="To protect their valuable cargoes smugglers fought deadly battles with customs men and coastguards">
            <a:extLst>
              <a:ext uri="{FF2B5EF4-FFF2-40B4-BE49-F238E27FC236}">
                <a16:creationId xmlns:a16="http://schemas.microsoft.com/office/drawing/2014/main" id="{ECFDA96C-4124-7542-B2C1-8FCF738DA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86" y="1315558"/>
            <a:ext cx="3376896" cy="414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9844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2000"/>
                                        <p:tgtEl>
                                          <p:spTgt spid="205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2000"/>
                                        <p:tgtEl>
                                          <p:spTgt spid="3">
                                            <p:txEl>
                                              <p:pRg st="0" end="0"/>
                                            </p:txEl>
                                          </p:spTgt>
                                        </p:tgtEl>
                                      </p:cBhvr>
                                    </p:animEffect>
                                  </p:childTnLst>
                                </p:cTn>
                              </p:par>
                            </p:childTnLst>
                          </p:cTn>
                        </p:par>
                        <p:par>
                          <p:cTn id="11" fill="hold">
                            <p:stCondLst>
                              <p:cond delay="2000"/>
                            </p:stCondLst>
                            <p:childTnLst>
                              <p:par>
                                <p:cTn id="12" presetID="22" presetClass="entr" presetSubtype="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8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8041CE-C465-8E49-9FAA-CFCBEB56DDEF}"/>
              </a:ext>
            </a:extLst>
          </p:cNvPr>
          <p:cNvSpPr>
            <a:spLocks noGrp="1"/>
          </p:cNvSpPr>
          <p:nvPr>
            <p:ph type="title"/>
          </p:nvPr>
        </p:nvSpPr>
        <p:spPr>
          <a:xfrm>
            <a:off x="797523" y="5770364"/>
            <a:ext cx="2572222" cy="797407"/>
          </a:xfrm>
        </p:spPr>
        <p:txBody>
          <a:bodyPr>
            <a:normAutofit fontScale="90000"/>
          </a:bodyPr>
          <a:lstStyle/>
          <a:p>
            <a:pPr marL="365125" indent="-365125">
              <a:buFont typeface="Arial" panose="020B0604020202020204" pitchFamily="34" charset="0"/>
              <a:buChar char="•"/>
            </a:pPr>
            <a:r>
              <a:rPr lang="ru-RU" sz="2800" b="1" dirty="0">
                <a:latin typeface="+mn-lt"/>
              </a:rPr>
              <a:t>Аристократы-чиновники</a:t>
            </a:r>
            <a:endParaRPr lang="en-GH" sz="2800" b="1">
              <a:latin typeface="+mn-lt"/>
            </a:endParaRP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2">
            <a:extLst>
              <a:ext uri="{FF2B5EF4-FFF2-40B4-BE49-F238E27FC236}">
                <a16:creationId xmlns:a16="http://schemas.microsoft.com/office/drawing/2014/main" id="{34F4AA1C-1F13-534A-992F-B7E184BF09EC}"/>
              </a:ext>
            </a:extLst>
          </p:cNvPr>
          <p:cNvSpPr>
            <a:spLocks noChangeArrowheads="1"/>
          </p:cNvSpPr>
          <p:nvPr/>
        </p:nvSpPr>
        <p:spPr bwMode="auto">
          <a:xfrm>
            <a:off x="4447308" y="808382"/>
            <a:ext cx="6047759" cy="23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9" name="Picture 4">
            <a:extLst>
              <a:ext uri="{FF2B5EF4-FFF2-40B4-BE49-F238E27FC236}">
                <a16:creationId xmlns:a16="http://schemas.microsoft.com/office/drawing/2014/main" id="{5225175C-08D5-0546-AC30-94E530EA5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36" y="1046179"/>
            <a:ext cx="3832395" cy="466233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B1A52D55-4621-404D-AB5A-BA0D0B11693F}"/>
              </a:ext>
            </a:extLst>
          </p:cNvPr>
          <p:cNvSpPr/>
          <p:nvPr/>
        </p:nvSpPr>
        <p:spPr>
          <a:xfrm>
            <a:off x="849763" y="623716"/>
            <a:ext cx="2009653" cy="369332"/>
          </a:xfrm>
          <a:prstGeom prst="rect">
            <a:avLst/>
          </a:prstGeom>
        </p:spPr>
        <p:txBody>
          <a:bodyPr wrap="none">
            <a:spAutoFit/>
          </a:bodyPr>
          <a:lstStyle/>
          <a:p>
            <a:r>
              <a:rPr lang="en" b="1" dirty="0"/>
              <a:t>Nobles of the Robe</a:t>
            </a:r>
            <a:endParaRPr lang="en-GH" dirty="0"/>
          </a:p>
        </p:txBody>
      </p:sp>
      <p:sp>
        <p:nvSpPr>
          <p:cNvPr id="7" name="Объект 6">
            <a:extLst>
              <a:ext uri="{FF2B5EF4-FFF2-40B4-BE49-F238E27FC236}">
                <a16:creationId xmlns:a16="http://schemas.microsoft.com/office/drawing/2014/main" id="{EF2BE3D5-75BD-2947-82C1-8C0380FFD47A}"/>
              </a:ext>
            </a:extLst>
          </p:cNvPr>
          <p:cNvSpPr>
            <a:spLocks noGrp="1"/>
          </p:cNvSpPr>
          <p:nvPr>
            <p:ph idx="1"/>
          </p:nvPr>
        </p:nvSpPr>
        <p:spPr>
          <a:xfrm>
            <a:off x="4164219" y="75073"/>
            <a:ext cx="7860345" cy="6707850"/>
          </a:xfrm>
        </p:spPr>
        <p:txBody>
          <a:bodyPr anchor="ctr">
            <a:normAutofit fontScale="70000" lnSpcReduction="20000"/>
          </a:bodyPr>
          <a:lstStyle/>
          <a:p>
            <a:r>
              <a:rPr lang="ru-RU" dirty="0"/>
              <a:t>Чрезмерное обилие денег, которое, пока оно существует, как раз и составляет мо­гущество государства, незаметно, но естественным образом ввергает его в бедность. Поэтому, когда госу­дарство усиливается благодаря торговле, и обилие денег ведет к чрезмерному удорожанию земли и труда, государь или зако­нодатель должны, как представляется, изымать часть денег, хранить их для непредвиденных случаев и стараться замедлить их обращение всеми средствами, кроме принуждения и злонамеренности. И все это ради того, чтобы избежать чрезмерной дороговизны своих товаров и отрицательных последствий привычки к рос­коши.</a:t>
            </a:r>
          </a:p>
          <a:p>
            <a:r>
              <a:rPr lang="ru-RU" dirty="0"/>
              <a:t>Так как непросто установить, когда все это нужно делать, и когда именно обилие денег становится избыточным </a:t>
            </a:r>
            <a:r>
              <a:rPr lang="en-US" dirty="0"/>
              <a:t>…</a:t>
            </a:r>
            <a:r>
              <a:rPr lang="ru-RU" dirty="0"/>
              <a:t>, то </a:t>
            </a:r>
            <a:r>
              <a:rPr lang="ru-RU" b="1" dirty="0">
                <a:solidFill>
                  <a:srgbClr val="C00000"/>
                </a:solidFill>
              </a:rPr>
              <a:t>государи и главы республик, не очень склонные разбираться в подобных вопросах</a:t>
            </a:r>
            <a:r>
              <a:rPr lang="ru-RU" dirty="0"/>
              <a:t>, видят лишь те возможности, которые обильные государственные доходы создают для усиления власти и нападок на другие госу­дарства под самыми пустыми предлогами. И с учетом всех обстоятельств они поступают не так уж дурно</a:t>
            </a:r>
            <a:r>
              <a:rPr lang="en-US" dirty="0"/>
              <a:t>…</a:t>
            </a:r>
            <a:r>
              <a:rPr lang="ru-RU" dirty="0"/>
              <a:t>, ибо, поскольку по законам естественного хода человеческих дел, государство должно, в конечном счете, пасть само по себе, они </a:t>
            </a:r>
            <a:r>
              <a:rPr lang="ru-RU" b="1" dirty="0">
                <a:solidFill>
                  <a:srgbClr val="C00000"/>
                </a:solidFill>
              </a:rPr>
              <a:t>лишь немного ускоряют падение.</a:t>
            </a:r>
            <a:r>
              <a:rPr lang="en-US" b="1" dirty="0">
                <a:solidFill>
                  <a:srgbClr val="C00000"/>
                </a:solidFill>
              </a:rPr>
              <a:t>..</a:t>
            </a:r>
            <a:endParaRPr lang="ru-RU" b="1" dirty="0">
              <a:solidFill>
                <a:srgbClr val="C00000"/>
              </a:solidFill>
            </a:endParaRPr>
          </a:p>
          <a:p>
            <a:r>
              <a:rPr lang="ru-RU" dirty="0"/>
              <a:t>Не требуется очень много лет, чтобы довести изобилие в стране до высшей точки, и еще меньше — привести ее к разорению из-за отставания торговли и мануфактурного производства…</a:t>
            </a:r>
            <a:r>
              <a:rPr lang="en-US" dirty="0"/>
              <a:t> </a:t>
            </a:r>
          </a:p>
          <a:p>
            <a:r>
              <a:rPr lang="en-US" dirty="0"/>
              <a:t>…</a:t>
            </a:r>
            <a:r>
              <a:rPr lang="ru-RU" b="1" dirty="0">
                <a:solidFill>
                  <a:srgbClr val="C00000"/>
                </a:solidFill>
              </a:rPr>
              <a:t>Умелый министр всегда может снова запустить движение по этому кругу, и требуется не так уж много лет, чтобы испытать этот опыт и увидеть успех, по крайней мере вначале, когда положение особенно выигрышное</a:t>
            </a:r>
            <a:r>
              <a:rPr lang="ru-RU" dirty="0"/>
              <a:t>.  (Часть 2, гл. </a:t>
            </a:r>
            <a:r>
              <a:rPr lang="en-US" dirty="0"/>
              <a:t>VIII).</a:t>
            </a:r>
            <a:endParaRPr lang="ru-RU" dirty="0"/>
          </a:p>
        </p:txBody>
      </p:sp>
    </p:spTree>
    <p:extLst>
      <p:ext uri="{BB962C8B-B14F-4D97-AF65-F5344CB8AC3E}">
        <p14:creationId xmlns:p14="http://schemas.microsoft.com/office/powerpoint/2010/main" val="29919520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20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20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2000"/>
                                        <p:tgtEl>
                                          <p:spTgt spid="2"/>
                                        </p:tgtEl>
                                      </p:cBhvr>
                                    </p:animEffect>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up)">
                                      <p:cBhvr>
                                        <p:cTn id="17" dur="4250"/>
                                        <p:tgtEl>
                                          <p:spTgt spid="7">
                                            <p:txEl>
                                              <p:pRg st="0" end="0"/>
                                            </p:txEl>
                                          </p:spTgt>
                                        </p:tgtEl>
                                      </p:cBhvr>
                                    </p:animEffect>
                                  </p:childTnLst>
                                </p:cTn>
                              </p:par>
                            </p:childTnLst>
                          </p:cTn>
                        </p:par>
                        <p:par>
                          <p:cTn id="18" fill="hold">
                            <p:stCondLst>
                              <p:cond delay="6250"/>
                            </p:stCondLst>
                            <p:childTnLst>
                              <p:par>
                                <p:cTn id="19" presetID="22" presetClass="entr" presetSubtype="1" fill="hold" grpId="0"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up)">
                                      <p:cBhvr>
                                        <p:cTn id="21" dur="4250"/>
                                        <p:tgtEl>
                                          <p:spTgt spid="7">
                                            <p:txEl>
                                              <p:pRg st="1" end="1"/>
                                            </p:txEl>
                                          </p:spTgt>
                                        </p:tgtEl>
                                      </p:cBhvr>
                                    </p:animEffect>
                                  </p:childTnLst>
                                </p:cTn>
                              </p:par>
                            </p:childTnLst>
                          </p:cTn>
                        </p:par>
                        <p:par>
                          <p:cTn id="22" fill="hold">
                            <p:stCondLst>
                              <p:cond delay="10500"/>
                            </p:stCondLst>
                            <p:childTnLst>
                              <p:par>
                                <p:cTn id="23" presetID="22" presetClass="entr" presetSubtype="1" fill="hold" grpId="0"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up)">
                                      <p:cBhvr>
                                        <p:cTn id="25" dur="2750"/>
                                        <p:tgtEl>
                                          <p:spTgt spid="7">
                                            <p:txEl>
                                              <p:pRg st="2" end="2"/>
                                            </p:txEl>
                                          </p:spTgt>
                                        </p:tgtEl>
                                      </p:cBhvr>
                                    </p:animEffect>
                                  </p:childTnLst>
                                </p:cTn>
                              </p:par>
                            </p:childTnLst>
                          </p:cTn>
                        </p:par>
                        <p:par>
                          <p:cTn id="26" fill="hold">
                            <p:stCondLst>
                              <p:cond delay="13250"/>
                            </p:stCondLst>
                            <p:childTnLst>
                              <p:par>
                                <p:cTn id="27" presetID="22" presetClass="entr" presetSubtype="1" fill="hold" grpId="0"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wipe(up)">
                                      <p:cBhvr>
                                        <p:cTn id="29" dur="325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8041CE-C465-8E49-9FAA-CFCBEB56DDEF}"/>
              </a:ext>
            </a:extLst>
          </p:cNvPr>
          <p:cNvSpPr>
            <a:spLocks noGrp="1"/>
          </p:cNvSpPr>
          <p:nvPr>
            <p:ph type="title"/>
          </p:nvPr>
        </p:nvSpPr>
        <p:spPr>
          <a:xfrm>
            <a:off x="287194" y="5778259"/>
            <a:ext cx="3486296" cy="797407"/>
          </a:xfrm>
        </p:spPr>
        <p:txBody>
          <a:bodyPr>
            <a:normAutofit/>
          </a:bodyPr>
          <a:lstStyle/>
          <a:p>
            <a:pPr marL="317500" indent="-317500">
              <a:buFont typeface="Arial" panose="020B0604020202020204" pitchFamily="34" charset="0"/>
              <a:buChar char="•"/>
            </a:pPr>
            <a:r>
              <a:rPr lang="ru-RU" sz="2800" b="1" dirty="0">
                <a:latin typeface="+mn-lt"/>
              </a:rPr>
              <a:t>Джон Ло, министр</a:t>
            </a:r>
            <a:endParaRPr lang="en-GH" sz="2800" b="1">
              <a:latin typeface="+mn-lt"/>
            </a:endParaRP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2">
            <a:extLst>
              <a:ext uri="{FF2B5EF4-FFF2-40B4-BE49-F238E27FC236}">
                <a16:creationId xmlns:a16="http://schemas.microsoft.com/office/drawing/2014/main" id="{34F4AA1C-1F13-534A-992F-B7E184BF09EC}"/>
              </a:ext>
            </a:extLst>
          </p:cNvPr>
          <p:cNvSpPr>
            <a:spLocks noChangeArrowheads="1"/>
          </p:cNvSpPr>
          <p:nvPr/>
        </p:nvSpPr>
        <p:spPr bwMode="auto">
          <a:xfrm>
            <a:off x="4447308" y="808382"/>
            <a:ext cx="6047759" cy="23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7" name="Объект 6">
            <a:extLst>
              <a:ext uri="{FF2B5EF4-FFF2-40B4-BE49-F238E27FC236}">
                <a16:creationId xmlns:a16="http://schemas.microsoft.com/office/drawing/2014/main" id="{EF2BE3D5-75BD-2947-82C1-8C0380FFD47A}"/>
              </a:ext>
            </a:extLst>
          </p:cNvPr>
          <p:cNvSpPr>
            <a:spLocks noGrp="1"/>
          </p:cNvSpPr>
          <p:nvPr>
            <p:ph idx="1"/>
          </p:nvPr>
        </p:nvSpPr>
        <p:spPr>
          <a:xfrm>
            <a:off x="4164219" y="75073"/>
            <a:ext cx="7860345" cy="6707850"/>
          </a:xfrm>
        </p:spPr>
        <p:txBody>
          <a:bodyPr anchor="ctr">
            <a:normAutofit/>
          </a:bodyPr>
          <a:lstStyle/>
          <a:p>
            <a:r>
              <a:rPr lang="ru-RU" dirty="0"/>
              <a:t>Итак, несомненно, что банк в сговоре с министром всегда может поднять и поддерживать, действуя с осторожностью, курс государственных ценных бумаг на высоком уровне, снижая, по усмотрению министра, норму процента в данном го­сударстве, и таким образом освободить государство от его долгов. Однако подобные ухищрения, открывающие дорогу к созданию немалых состояний, редко применяются в интересах одного лишь государства; участники таких опе­раций зачастую оказываются коррумпированными. (Часть 3, гл. </a:t>
            </a:r>
            <a:r>
              <a:rPr lang="en-US" dirty="0"/>
              <a:t>VIII).</a:t>
            </a:r>
            <a:endParaRPr lang="ru-RU" dirty="0"/>
          </a:p>
        </p:txBody>
      </p:sp>
      <p:sp>
        <p:nvSpPr>
          <p:cNvPr id="3" name="Rectangle 2">
            <a:extLst>
              <a:ext uri="{FF2B5EF4-FFF2-40B4-BE49-F238E27FC236}">
                <a16:creationId xmlns:a16="http://schemas.microsoft.com/office/drawing/2014/main" id="{EA827E64-C39E-F643-9BE7-7E7DA07DF0A3}"/>
              </a:ext>
            </a:extLst>
          </p:cNvPr>
          <p:cNvSpPr>
            <a:spLocks noChangeArrowheads="1"/>
          </p:cNvSpPr>
          <p:nvPr/>
        </p:nvSpPr>
        <p:spPr bwMode="auto">
          <a:xfrm flipV="1">
            <a:off x="0" y="-1"/>
            <a:ext cx="89835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6145" name="Рисунок 14" descr="John Law. : News Photo">
            <a:extLst>
              <a:ext uri="{FF2B5EF4-FFF2-40B4-BE49-F238E27FC236}">
                <a16:creationId xmlns:a16="http://schemas.microsoft.com/office/drawing/2014/main" id="{F5477C6E-5473-4043-9BC7-8EE48D7E52B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90350" y="525777"/>
            <a:ext cx="3386567" cy="5248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456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6145"/>
                                        </p:tgtEl>
                                        <p:attrNameLst>
                                          <p:attrName>style.visibility</p:attrName>
                                        </p:attrNameLst>
                                      </p:cBhvr>
                                      <p:to>
                                        <p:strVal val="visible"/>
                                      </p:to>
                                    </p:set>
                                    <p:animEffect transition="in" filter="checkerboard(across)">
                                      <p:cBhvr>
                                        <p:cTn id="7" dur="1750"/>
                                        <p:tgtEl>
                                          <p:spTgt spid="614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1750"/>
                                        <p:tgtEl>
                                          <p:spTgt spid="2"/>
                                        </p:tgtEl>
                                      </p:cBhvr>
                                    </p:animEffect>
                                  </p:childTnLst>
                                </p:cTn>
                              </p:par>
                            </p:childTnLst>
                          </p:cTn>
                        </p:par>
                        <p:par>
                          <p:cTn id="11" fill="hold">
                            <p:stCondLst>
                              <p:cond delay="1750"/>
                            </p:stCondLst>
                            <p:childTnLst>
                              <p:par>
                                <p:cTn id="12" presetID="22" presetClass="entr" presetSubtype="1"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up)">
                                      <p:cBhvr>
                                        <p:cTn id="14" dur="5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CFB62527-6574-0B44-9061-83379167A3BC}"/>
              </a:ext>
            </a:extLst>
          </p:cNvPr>
          <p:cNvSpPr>
            <a:spLocks noGrp="1"/>
          </p:cNvSpPr>
          <p:nvPr>
            <p:ph idx="1"/>
          </p:nvPr>
        </p:nvSpPr>
        <p:spPr>
          <a:xfrm>
            <a:off x="1750678" y="1431179"/>
            <a:ext cx="2260948" cy="3895913"/>
          </a:xfrm>
        </p:spPr>
        <p:style>
          <a:lnRef idx="1">
            <a:schemeClr val="accent2"/>
          </a:lnRef>
          <a:fillRef idx="3">
            <a:schemeClr val="accent2"/>
          </a:fillRef>
          <a:effectRef idx="2">
            <a:schemeClr val="accent2"/>
          </a:effectRef>
          <a:fontRef idx="minor">
            <a:schemeClr val="lt1"/>
          </a:fontRef>
        </p:style>
        <p:txBody>
          <a:bodyPr anchor="t">
            <a:noAutofit/>
          </a:bodyPr>
          <a:lstStyle/>
          <a:p>
            <a:pPr marL="0" indent="0">
              <a:buNone/>
            </a:pPr>
            <a:r>
              <a:rPr lang="ru-RU" sz="2400" b="1" dirty="0"/>
              <a:t>1.Обсуждает ли </a:t>
            </a:r>
            <a:r>
              <a:rPr lang="ru-RU" sz="2400" b="1" dirty="0" err="1"/>
              <a:t>Кантильон</a:t>
            </a:r>
            <a:r>
              <a:rPr lang="ru-RU" sz="2400" b="1" dirty="0"/>
              <a:t> поведенческие предпосылки?</a:t>
            </a:r>
          </a:p>
          <a:p>
            <a:pPr marL="0" indent="0">
              <a:buNone/>
            </a:pPr>
            <a:endParaRPr lang="ru-RU" sz="100" b="1" dirty="0"/>
          </a:p>
          <a:p>
            <a:pPr marL="0" indent="0">
              <a:spcBef>
                <a:spcPts val="400"/>
              </a:spcBef>
              <a:buNone/>
            </a:pPr>
            <a:r>
              <a:rPr lang="ru-RU" sz="2400" b="1" dirty="0"/>
              <a:t>2.Рациональны ли агенты у </a:t>
            </a:r>
            <a:r>
              <a:rPr lang="ru-RU" sz="2400" b="1" dirty="0" err="1"/>
              <a:t>Кантильона</a:t>
            </a:r>
            <a:r>
              <a:rPr lang="ru-RU" sz="2400" b="1" dirty="0"/>
              <a:t>?</a:t>
            </a:r>
          </a:p>
          <a:p>
            <a:pPr marL="0" indent="0">
              <a:buNone/>
            </a:pPr>
            <a:endParaRPr lang="ru-RU" sz="100" b="1" dirty="0"/>
          </a:p>
          <a:p>
            <a:pPr marL="0" indent="0">
              <a:spcBef>
                <a:spcPts val="400"/>
              </a:spcBef>
              <a:buNone/>
            </a:pPr>
            <a:r>
              <a:rPr lang="ru-RU" sz="2400" b="1" dirty="0"/>
              <a:t>3.Какую роль играет поведение в его системе? </a:t>
            </a:r>
          </a:p>
        </p:txBody>
      </p:sp>
      <p:sp>
        <p:nvSpPr>
          <p:cNvPr id="5" name="TextBox 4">
            <a:extLst>
              <a:ext uri="{FF2B5EF4-FFF2-40B4-BE49-F238E27FC236}">
                <a16:creationId xmlns:a16="http://schemas.microsoft.com/office/drawing/2014/main" id="{15F59109-7EE5-DB46-88F3-0D2F58B2535A}"/>
              </a:ext>
            </a:extLst>
          </p:cNvPr>
          <p:cNvSpPr txBox="1"/>
          <p:nvPr/>
        </p:nvSpPr>
        <p:spPr>
          <a:xfrm>
            <a:off x="5378618" y="1119031"/>
            <a:ext cx="5903333" cy="4632037"/>
          </a:xfrm>
          <a:prstGeom prst="rect">
            <a:avLst/>
          </a:prstGeom>
          <a:noFill/>
        </p:spPr>
        <p:txBody>
          <a:bodyPr wrap="square" rtlCol="0">
            <a:spAutoFit/>
          </a:bodyPr>
          <a:lstStyle/>
          <a:p>
            <a:pPr marL="854075" indent="-854075" defTabSz="1219170">
              <a:spcBef>
                <a:spcPts val="600"/>
              </a:spcBef>
              <a:spcAft>
                <a:spcPts val="600"/>
              </a:spcAft>
              <a:defRPr/>
            </a:pPr>
            <a:r>
              <a:rPr lang="en-US" altLang="ru-RU" sz="2500" dirty="0">
                <a:solidFill>
                  <a:prstClr val="black"/>
                </a:solidFill>
                <a:effectLst>
                  <a:outerShdw blurRad="38100" dist="38100" dir="2700000" algn="tl">
                    <a:srgbClr val="FFFFFF"/>
                  </a:outerShdw>
                </a:effectLst>
              </a:rPr>
              <a:t>Ad 1: </a:t>
            </a:r>
            <a:r>
              <a:rPr lang="ru-RU" altLang="ru-RU" sz="2500" dirty="0">
                <a:solidFill>
                  <a:prstClr val="black"/>
                </a:solidFill>
                <a:effectLst>
                  <a:outerShdw blurRad="38100" dist="38100" dir="2700000" algn="tl">
                    <a:srgbClr val="FFFFFF"/>
                  </a:outerShdw>
                </a:effectLst>
              </a:rPr>
              <a:t> Нет, хотя исходит из некоторого представления о человеческой природе; скептицизм </a:t>
            </a:r>
            <a:r>
              <a:rPr lang="ru-RU" altLang="ru-RU" sz="2500" dirty="0" err="1">
                <a:solidFill>
                  <a:prstClr val="black"/>
                </a:solidFill>
                <a:effectLst>
                  <a:outerShdw blurRad="38100" dist="38100" dir="2700000" algn="tl">
                    <a:srgbClr val="FFFFFF"/>
                  </a:outerShdw>
                </a:effectLst>
              </a:rPr>
              <a:t>Кантильона</a:t>
            </a:r>
            <a:r>
              <a:rPr lang="ru-RU" altLang="ru-RU" sz="2500" dirty="0">
                <a:solidFill>
                  <a:prstClr val="black"/>
                </a:solidFill>
                <a:effectLst>
                  <a:outerShdw blurRad="38100" dist="38100" dir="2700000" algn="tl">
                    <a:srgbClr val="FFFFFF"/>
                  </a:outerShdw>
                </a:effectLst>
              </a:rPr>
              <a:t> </a:t>
            </a:r>
          </a:p>
          <a:p>
            <a:pPr marL="854075" indent="-854075" defTabSz="1219170">
              <a:spcBef>
                <a:spcPts val="600"/>
              </a:spcBef>
              <a:spcAft>
                <a:spcPts val="600"/>
              </a:spcAft>
              <a:defRPr/>
            </a:pPr>
            <a:r>
              <a:rPr lang="en-US" altLang="ru-RU" sz="2500" dirty="0">
                <a:solidFill>
                  <a:prstClr val="black"/>
                </a:solidFill>
                <a:effectLst>
                  <a:outerShdw blurRad="38100" dist="38100" dir="2700000" algn="tl">
                    <a:srgbClr val="FFFFFF"/>
                  </a:outerShdw>
                </a:effectLst>
              </a:rPr>
              <a:t>Ad </a:t>
            </a:r>
            <a:r>
              <a:rPr lang="ru-RU" altLang="ru-RU" sz="2500" dirty="0">
                <a:solidFill>
                  <a:prstClr val="black"/>
                </a:solidFill>
                <a:effectLst>
                  <a:outerShdw blurRad="38100" dist="38100" dir="2700000" algn="tl">
                    <a:srgbClr val="FFFFFF"/>
                  </a:outerShdw>
                </a:effectLst>
              </a:rPr>
              <a:t>2</a:t>
            </a:r>
            <a:r>
              <a:rPr lang="en-US" altLang="ru-RU" sz="2500" dirty="0">
                <a:solidFill>
                  <a:prstClr val="black"/>
                </a:solidFill>
                <a:effectLst>
                  <a:outerShdw blurRad="38100" dist="38100" dir="2700000" algn="tl">
                    <a:srgbClr val="FFFFFF"/>
                  </a:outerShdw>
                </a:effectLst>
              </a:rPr>
              <a:t>:</a:t>
            </a:r>
            <a:r>
              <a:rPr lang="ru-RU" altLang="ru-RU" sz="2500" dirty="0">
                <a:solidFill>
                  <a:prstClr val="black"/>
                </a:solidFill>
                <a:effectLst>
                  <a:outerShdw blurRad="38100" dist="38100" dir="2700000" algn="tl">
                    <a:srgbClr val="FFFFFF"/>
                  </a:outerShdw>
                </a:effectLst>
              </a:rPr>
              <a:t> Скорее нет: агенты действуют, следуя своим страстям, которые, впрочем (по </a:t>
            </a:r>
            <a:r>
              <a:rPr lang="ru-RU" altLang="ru-RU" sz="2500" dirty="0" err="1">
                <a:solidFill>
                  <a:prstClr val="black"/>
                </a:solidFill>
                <a:effectLst>
                  <a:outerShdw blurRad="38100" dist="38100" dir="2700000" algn="tl">
                    <a:srgbClr val="FFFFFF"/>
                  </a:outerShdw>
                </a:effectLst>
              </a:rPr>
              <a:t>Хиршману</a:t>
            </a:r>
            <a:r>
              <a:rPr lang="ru-RU" altLang="ru-RU" sz="2500" dirty="0">
                <a:solidFill>
                  <a:prstClr val="black"/>
                </a:solidFill>
                <a:effectLst>
                  <a:outerShdw blurRad="38100" dist="38100" dir="2700000" algn="tl">
                    <a:srgbClr val="FFFFFF"/>
                  </a:outerShdw>
                </a:effectLst>
              </a:rPr>
              <a:t>), нередко обусловлены материальным интересом и потому предсказуемы </a:t>
            </a:r>
          </a:p>
          <a:p>
            <a:pPr marL="854075" indent="-854075" defTabSz="1219170">
              <a:spcBef>
                <a:spcPts val="600"/>
              </a:spcBef>
              <a:spcAft>
                <a:spcPts val="600"/>
              </a:spcAft>
              <a:defRPr/>
            </a:pPr>
            <a:r>
              <a:rPr lang="en-US" altLang="ru-RU" sz="2500" dirty="0">
                <a:solidFill>
                  <a:prstClr val="black"/>
                </a:solidFill>
                <a:effectLst>
                  <a:outerShdw blurRad="38100" dist="38100" dir="2700000" algn="tl">
                    <a:srgbClr val="FFFFFF"/>
                  </a:outerShdw>
                </a:effectLst>
              </a:rPr>
              <a:t>Ad </a:t>
            </a:r>
            <a:r>
              <a:rPr lang="ru-RU" altLang="ru-RU" sz="2500" dirty="0">
                <a:solidFill>
                  <a:prstClr val="black"/>
                </a:solidFill>
                <a:effectLst>
                  <a:outerShdw blurRad="38100" dist="38100" dir="2700000" algn="tl">
                    <a:srgbClr val="FFFFFF"/>
                  </a:outerShdw>
                </a:effectLst>
              </a:rPr>
              <a:t>3</a:t>
            </a:r>
            <a:r>
              <a:rPr lang="en-US" altLang="ru-RU" sz="2500" dirty="0">
                <a:solidFill>
                  <a:prstClr val="black"/>
                </a:solidFill>
                <a:effectLst>
                  <a:outerShdw blurRad="38100" dist="38100" dir="2700000" algn="tl">
                    <a:srgbClr val="FFFFFF"/>
                  </a:outerShdw>
                </a:effectLst>
              </a:rPr>
              <a:t>:</a:t>
            </a:r>
            <a:r>
              <a:rPr lang="ru-RU" altLang="ru-RU" sz="2500" dirty="0">
                <a:solidFill>
                  <a:prstClr val="black"/>
                </a:solidFill>
                <a:effectLst>
                  <a:outerShdw blurRad="38100" dist="38100" dir="2700000" algn="tl">
                    <a:srgbClr val="FFFFFF"/>
                  </a:outerShdw>
                </a:effectLst>
              </a:rPr>
              <a:t> Экономическое поведение имеет ролевой характер, зависит от социального положения агента</a:t>
            </a:r>
            <a:endParaRPr lang="ru-RU" altLang="ru-RU" sz="2500" dirty="0">
              <a:solidFill>
                <a:srgbClr val="65281B"/>
              </a:solidFill>
            </a:endParaRPr>
          </a:p>
        </p:txBody>
      </p:sp>
    </p:spTree>
    <p:extLst>
      <p:ext uri="{BB962C8B-B14F-4D97-AF65-F5344CB8AC3E}">
        <p14:creationId xmlns:p14="http://schemas.microsoft.com/office/powerpoint/2010/main" val="35151252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bg/>
                                          </p:spTgt>
                                        </p:tgtEl>
                                        <p:attrNameLst>
                                          <p:attrName>style.visibility</p:attrName>
                                        </p:attrNameLst>
                                      </p:cBhvr>
                                      <p:to>
                                        <p:strVal val="visible"/>
                                      </p:to>
                                    </p:set>
                                    <p:animEffect transition="in" filter="wipe(up)">
                                      <p:cBhvr>
                                        <p:cTn id="7" dur="10"/>
                                        <p:tgtEl>
                                          <p:spTgt spid="16">
                                            <p:bg/>
                                          </p:spTgt>
                                        </p:tgtEl>
                                      </p:cBhvr>
                                    </p:animEffect>
                                  </p:childTnLst>
                                </p:cTn>
                              </p:par>
                            </p:childTnLst>
                          </p:cTn>
                        </p:par>
                        <p:par>
                          <p:cTn id="8" fill="hold">
                            <p:stCondLst>
                              <p:cond delay="10"/>
                            </p:stCondLst>
                            <p:childTnLst>
                              <p:par>
                                <p:cTn id="9" presetID="22" presetClass="entr" presetSubtype="1"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up)">
                                      <p:cBhvr>
                                        <p:cTn id="11" dur="1500"/>
                                        <p:tgtEl>
                                          <p:spTgt spid="16">
                                            <p:txEl>
                                              <p:pRg st="0" end="0"/>
                                            </p:txEl>
                                          </p:spTgt>
                                        </p:tgtEl>
                                      </p:cBhvr>
                                    </p:animEffect>
                                  </p:childTnLst>
                                </p:cTn>
                              </p:par>
                            </p:childTnLst>
                          </p:cTn>
                        </p:par>
                        <p:par>
                          <p:cTn id="12" fill="hold">
                            <p:stCondLst>
                              <p:cond delay="1510"/>
                            </p:stCondLst>
                            <p:childTnLst>
                              <p:par>
                                <p:cTn id="13" presetID="22" presetClass="entr" presetSubtype="1"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up)">
                                      <p:cBhvr>
                                        <p:cTn id="15" dur="20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wipe(up)">
                                      <p:cBhvr>
                                        <p:cTn id="20" dur="1500"/>
                                        <p:tgtEl>
                                          <p:spTgt spid="16">
                                            <p:txEl>
                                              <p:pRg st="2" end="2"/>
                                            </p:txEl>
                                          </p:spTgt>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up)">
                                      <p:cBhvr>
                                        <p:cTn id="24" dur="20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6">
                                            <p:txEl>
                                              <p:pRg st="4" end="4"/>
                                            </p:txEl>
                                          </p:spTgt>
                                        </p:tgtEl>
                                        <p:attrNameLst>
                                          <p:attrName>style.visibility</p:attrName>
                                        </p:attrNameLst>
                                      </p:cBhvr>
                                      <p:to>
                                        <p:strVal val="visible"/>
                                      </p:to>
                                    </p:set>
                                    <p:animEffect transition="in" filter="wipe(up)">
                                      <p:cBhvr>
                                        <p:cTn id="29" dur="1500"/>
                                        <p:tgtEl>
                                          <p:spTgt spid="16">
                                            <p:txEl>
                                              <p:pRg st="4" end="4"/>
                                            </p:txEl>
                                          </p:spTgt>
                                        </p:tgtEl>
                                      </p:cBhvr>
                                    </p:animEffect>
                                  </p:childTnLst>
                                </p:cTn>
                              </p:par>
                            </p:childTnLst>
                          </p:cTn>
                        </p:par>
                        <p:par>
                          <p:cTn id="30" fill="hold">
                            <p:stCondLst>
                              <p:cond delay="1500"/>
                            </p:stCondLst>
                            <p:childTnLst>
                              <p:par>
                                <p:cTn id="31" presetID="22" presetClass="entr" presetSubtype="1" fill="hold" grpId="0" nodeType="after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up)">
                                      <p:cBhvr>
                                        <p:cTn id="33"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animBg="1"/>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F26FE5-72FF-FE4A-9EE9-BA5D7B79EC5F}"/>
              </a:ext>
            </a:extLst>
          </p:cNvPr>
          <p:cNvSpPr>
            <a:spLocks noGrp="1"/>
          </p:cNvSpPr>
          <p:nvPr>
            <p:ph type="title"/>
          </p:nvPr>
        </p:nvSpPr>
        <p:spPr>
          <a:xfrm>
            <a:off x="869733" y="1607724"/>
            <a:ext cx="4078634" cy="3077729"/>
          </a:xfrm>
        </p:spPr>
        <p:txBody>
          <a:bodyPr>
            <a:normAutofit/>
          </a:bodyPr>
          <a:lstStyle/>
          <a:p>
            <a:pPr algn="ctr"/>
            <a:r>
              <a:rPr lang="ru-RU" sz="4200" b="1" dirty="0">
                <a:solidFill>
                  <a:srgbClr val="FFFFFF"/>
                </a:solidFill>
                <a:latin typeface="Georgia" panose="02040502050405020303" pitchFamily="18" charset="0"/>
              </a:rPr>
              <a:t>Чем экономисты обязаны Ричарду </a:t>
            </a:r>
            <a:r>
              <a:rPr lang="ru-RU" sz="4200" b="1" dirty="0" err="1">
                <a:solidFill>
                  <a:srgbClr val="FFFFFF"/>
                </a:solidFill>
                <a:latin typeface="Georgia" panose="02040502050405020303" pitchFamily="18" charset="0"/>
              </a:rPr>
              <a:t>Кантильону</a:t>
            </a:r>
            <a:r>
              <a:rPr lang="ru-RU" sz="4200" b="1" dirty="0">
                <a:solidFill>
                  <a:srgbClr val="FFFFFF"/>
                </a:solidFill>
                <a:latin typeface="Georgia" panose="02040502050405020303" pitchFamily="18" charset="0"/>
              </a:rPr>
              <a:t>?</a:t>
            </a:r>
            <a:endParaRPr lang="en-GH" sz="4200" b="1">
              <a:solidFill>
                <a:srgbClr val="FFFFFF"/>
              </a:solidFill>
              <a:latin typeface="Georgia" panose="02040502050405020303" pitchFamily="18" charset="0"/>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CE8AFD1-0EDC-B24A-9D98-F30FAF0E3D27}"/>
              </a:ext>
            </a:extLst>
          </p:cNvPr>
          <p:cNvSpPr>
            <a:spLocks noGrp="1"/>
          </p:cNvSpPr>
          <p:nvPr>
            <p:ph idx="1"/>
          </p:nvPr>
        </p:nvSpPr>
        <p:spPr>
          <a:xfrm>
            <a:off x="5109127" y="1360931"/>
            <a:ext cx="6692899" cy="5312011"/>
          </a:xfrm>
        </p:spPr>
        <p:txBody>
          <a:bodyPr>
            <a:normAutofit fontScale="92500" lnSpcReduction="20000"/>
          </a:bodyPr>
          <a:lstStyle/>
          <a:p>
            <a:r>
              <a:rPr lang="ru-RU" dirty="0"/>
              <a:t>Теоретическая схема </a:t>
            </a:r>
            <a:r>
              <a:rPr lang="ru-RU" dirty="0" err="1"/>
              <a:t>Кантильона</a:t>
            </a:r>
            <a:r>
              <a:rPr lang="ru-RU" dirty="0"/>
              <a:t> стала прообразом не только «Таблицы </a:t>
            </a:r>
            <a:r>
              <a:rPr lang="ru-RU" dirty="0" err="1"/>
              <a:t>Кенэ</a:t>
            </a:r>
            <a:r>
              <a:rPr lang="ru-RU" dirty="0"/>
              <a:t>», но и всех последующих теоретико-экономических систем, из которых классическая школа – наиболее яркий, но не единственный пример.</a:t>
            </a:r>
          </a:p>
          <a:p>
            <a:r>
              <a:rPr lang="ru-RU" dirty="0"/>
              <a:t>Главные элементы этой схемы  –  это           (а) кругооборот общественного продукта и (б) выделение экономических агентов, играющих значимые роли в осуществлении этого кругооборота.</a:t>
            </a:r>
          </a:p>
          <a:p>
            <a:r>
              <a:rPr lang="ru-RU" dirty="0"/>
              <a:t> Упрощение структуры агентов, характерное для маржинализма, было шагом назад. Современная </a:t>
            </a:r>
            <a:r>
              <a:rPr lang="en-US" dirty="0"/>
              <a:t>(</a:t>
            </a:r>
            <a:r>
              <a:rPr lang="ru-RU" dirty="0"/>
              <a:t>институциональная и поведенческая) экономика пытаются компенсировать этот пробел, но подходят к проблеме не с той (не с ролевой) стороны.</a:t>
            </a:r>
            <a:endParaRPr lang="en-GH" dirty="0"/>
          </a:p>
        </p:txBody>
      </p:sp>
    </p:spTree>
    <p:extLst>
      <p:ext uri="{BB962C8B-B14F-4D97-AF65-F5344CB8AC3E}">
        <p14:creationId xmlns:p14="http://schemas.microsoft.com/office/powerpoint/2010/main" val="1547627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275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275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2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Arc 14">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Oval 16">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C:\Users\nataly\Saved Games\Desktop\картинки\Рисунок1.png">
            <a:extLst>
              <a:ext uri="{FF2B5EF4-FFF2-40B4-BE49-F238E27FC236}">
                <a16:creationId xmlns:a16="http://schemas.microsoft.com/office/drawing/2014/main" id="{E5F0F496-F6E5-1044-A05F-0970797B3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755" y="1234273"/>
            <a:ext cx="465772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73164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70247-A20D-C64E-9279-4830356AEDC3}"/>
              </a:ext>
            </a:extLst>
          </p:cNvPr>
          <p:cNvSpPr>
            <a:spLocks noGrp="1"/>
          </p:cNvSpPr>
          <p:nvPr>
            <p:ph type="title"/>
          </p:nvPr>
        </p:nvSpPr>
        <p:spPr>
          <a:xfrm>
            <a:off x="1171074" y="1396686"/>
            <a:ext cx="3240506" cy="4064628"/>
          </a:xfrm>
        </p:spPr>
        <p:txBody>
          <a:bodyPr>
            <a:normAutofit/>
          </a:bodyPr>
          <a:lstStyle/>
          <a:p>
            <a:r>
              <a:rPr lang="en-GH">
                <a:solidFill>
                  <a:srgbClr val="FFC000"/>
                </a:solidFill>
              </a:rPr>
              <a:t>A</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FC3B5B6-BFB3-7244-B92E-A1F07B370D83}"/>
              </a:ext>
            </a:extLst>
          </p:cNvPr>
          <p:cNvSpPr>
            <a:spLocks noGrp="1"/>
          </p:cNvSpPr>
          <p:nvPr>
            <p:ph idx="1"/>
          </p:nvPr>
        </p:nvSpPr>
        <p:spPr>
          <a:xfrm>
            <a:off x="5370153" y="1526033"/>
            <a:ext cx="5536397" cy="3935281"/>
          </a:xfrm>
        </p:spPr>
        <p:txBody>
          <a:bodyPr>
            <a:normAutofit/>
          </a:bodyPr>
          <a:lstStyle/>
          <a:p>
            <a:r>
              <a:rPr lang="en-GH" sz="2600">
                <a:solidFill>
                  <a:schemeClr val="bg1">
                    <a:lumMod val="75000"/>
                  </a:schemeClr>
                </a:solidFill>
              </a:rPr>
              <a:t>a</a:t>
            </a:r>
          </a:p>
        </p:txBody>
      </p:sp>
    </p:spTree>
    <p:extLst>
      <p:ext uri="{BB962C8B-B14F-4D97-AF65-F5344CB8AC3E}">
        <p14:creationId xmlns:p14="http://schemas.microsoft.com/office/powerpoint/2010/main" val="1348602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36C3E2-531C-6C49-8C1E-A8E78092E6E6}"/>
              </a:ext>
            </a:extLst>
          </p:cNvPr>
          <p:cNvSpPr>
            <a:spLocks noGrp="1"/>
          </p:cNvSpPr>
          <p:nvPr>
            <p:ph type="title"/>
          </p:nvPr>
        </p:nvSpPr>
        <p:spPr>
          <a:xfrm>
            <a:off x="120857" y="516835"/>
            <a:ext cx="3723931" cy="6210942"/>
          </a:xfrm>
        </p:spPr>
        <p:txBody>
          <a:bodyPr anchor="t">
            <a:normAutofit/>
          </a:bodyPr>
          <a:lstStyle/>
          <a:p>
            <a:r>
              <a:rPr lang="ru-RU" sz="3600" b="1" dirty="0">
                <a:solidFill>
                  <a:srgbClr val="FFFFFF"/>
                </a:solidFill>
                <a:latin typeface="Georgia" panose="02040502050405020303" pitchFamily="18" charset="0"/>
              </a:rPr>
              <a:t>Эпоха </a:t>
            </a:r>
            <a:r>
              <a:rPr lang="ru-RU" sz="3600" b="1" dirty="0" err="1">
                <a:solidFill>
                  <a:srgbClr val="FFFFFF"/>
                </a:solidFill>
                <a:latin typeface="Georgia" panose="02040502050405020303" pitchFamily="18" charset="0"/>
              </a:rPr>
              <a:t>Кантильона</a:t>
            </a:r>
            <a:r>
              <a:rPr lang="ru-RU" sz="3600" b="1" dirty="0">
                <a:solidFill>
                  <a:srgbClr val="FFFFFF"/>
                </a:solidFill>
                <a:latin typeface="Georgia" panose="02040502050405020303" pitchFamily="18" charset="0"/>
              </a:rPr>
              <a:t>:</a:t>
            </a:r>
            <a:br>
              <a:rPr lang="ru-RU" dirty="0">
                <a:solidFill>
                  <a:srgbClr val="FFFFFF"/>
                </a:solidFill>
              </a:rPr>
            </a:br>
            <a:br>
              <a:rPr lang="ru-RU" dirty="0">
                <a:solidFill>
                  <a:srgbClr val="FFFFFF"/>
                </a:solidFill>
              </a:rPr>
            </a:br>
            <a:br>
              <a:rPr lang="ru-RU" dirty="0">
                <a:solidFill>
                  <a:srgbClr val="FFFFFF"/>
                </a:solidFill>
              </a:rPr>
            </a:br>
            <a:br>
              <a:rPr lang="ru-RU" dirty="0">
                <a:solidFill>
                  <a:srgbClr val="FFFFFF"/>
                </a:solidFill>
              </a:rPr>
            </a:br>
            <a:br>
              <a:rPr lang="ru-RU" dirty="0">
                <a:solidFill>
                  <a:srgbClr val="FFFFFF"/>
                </a:solidFill>
              </a:rPr>
            </a:br>
            <a:br>
              <a:rPr lang="ru-RU" dirty="0">
                <a:solidFill>
                  <a:srgbClr val="FFFFFF"/>
                </a:solidFill>
              </a:rPr>
            </a:br>
            <a:br>
              <a:rPr lang="ru-RU" sz="2000" dirty="0">
                <a:solidFill>
                  <a:srgbClr val="FFFFFF"/>
                </a:solidFill>
              </a:rPr>
            </a:br>
            <a:r>
              <a:rPr lang="ru-RU" sz="3200" b="1" dirty="0">
                <a:solidFill>
                  <a:srgbClr val="FFFFFF"/>
                </a:solidFill>
                <a:latin typeface="Georgia" panose="02040502050405020303" pitchFamily="18" charset="0"/>
              </a:rPr>
              <a:t>Исторический фон</a:t>
            </a:r>
            <a:endParaRPr lang="en-GH" b="1">
              <a:solidFill>
                <a:srgbClr val="FFFFFF"/>
              </a:solidFill>
              <a:latin typeface="Georgia" panose="02040502050405020303" pitchFamily="18"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E89FB9B-D477-0946-AD77-8182F01212BA}"/>
              </a:ext>
            </a:extLst>
          </p:cNvPr>
          <p:cNvSpPr>
            <a:spLocks noGrp="1"/>
          </p:cNvSpPr>
          <p:nvPr>
            <p:ph idx="1"/>
          </p:nvPr>
        </p:nvSpPr>
        <p:spPr>
          <a:xfrm>
            <a:off x="3962597" y="813718"/>
            <a:ext cx="8108546" cy="4435175"/>
          </a:xfrm>
        </p:spPr>
        <p:txBody>
          <a:bodyPr anchor="t">
            <a:normAutofit lnSpcReduction="10000"/>
          </a:bodyPr>
          <a:lstStyle/>
          <a:p>
            <a:r>
              <a:rPr lang="ru-RU" sz="3200" b="1" dirty="0"/>
              <a:t>Ричард </a:t>
            </a:r>
            <a:r>
              <a:rPr lang="ru-RU" sz="3200" b="1" dirty="0" err="1"/>
              <a:t>Кантильон</a:t>
            </a:r>
            <a:r>
              <a:rPr lang="ru-RU" sz="3200" b="1" dirty="0"/>
              <a:t> </a:t>
            </a:r>
            <a:r>
              <a:rPr lang="ru-RU" sz="3200" dirty="0"/>
              <a:t>(1680? – 1734?)</a:t>
            </a:r>
            <a:endParaRPr lang="en-US" sz="3200" dirty="0"/>
          </a:p>
          <a:p>
            <a:r>
              <a:rPr lang="en" b="1" i="1" dirty="0" err="1"/>
              <a:t>Essai</a:t>
            </a:r>
            <a:r>
              <a:rPr lang="en" b="1" i="1" dirty="0"/>
              <a:t> sur la Nature du Commerce </a:t>
            </a:r>
            <a:r>
              <a:rPr lang="en" b="1" i="1" dirty="0" err="1"/>
              <a:t>en</a:t>
            </a:r>
            <a:r>
              <a:rPr lang="en" b="1" i="1" dirty="0"/>
              <a:t> </a:t>
            </a:r>
            <a:r>
              <a:rPr lang="en" b="1" i="1" dirty="0" err="1"/>
              <a:t>Général</a:t>
            </a:r>
            <a:r>
              <a:rPr lang="en" b="1" dirty="0"/>
              <a:t> </a:t>
            </a:r>
            <a:r>
              <a:rPr lang="en" sz="3200" dirty="0"/>
              <a:t>(1755)</a:t>
            </a:r>
          </a:p>
          <a:p>
            <a:pPr marL="1031875" indent="-320675"/>
            <a:r>
              <a:rPr lang="ru-RU" sz="3200" dirty="0"/>
              <a:t>смерть Людовика </a:t>
            </a:r>
            <a:r>
              <a:rPr lang="en-US" sz="3200" dirty="0"/>
              <a:t>XIV (1715)</a:t>
            </a:r>
          </a:p>
          <a:p>
            <a:pPr marL="1031875" indent="-320675"/>
            <a:r>
              <a:rPr lang="ru-RU" sz="3200" dirty="0"/>
              <a:t>регентство Филиппа Орлеанского</a:t>
            </a:r>
          </a:p>
          <a:p>
            <a:pPr marL="1031875" indent="-320675"/>
            <a:r>
              <a:rPr lang="ru-RU" sz="3200" dirty="0"/>
              <a:t>финансовые пирамиды в Париже, Лондоне, Амстердаме </a:t>
            </a:r>
          </a:p>
          <a:p>
            <a:pPr marL="1031875" indent="-320675"/>
            <a:r>
              <a:rPr lang="ru-RU" sz="3200" dirty="0"/>
              <a:t>…(</a:t>
            </a:r>
            <a:r>
              <a:rPr lang="ru-RU" sz="3200" dirty="0" err="1"/>
              <a:t>Монтескьё</a:t>
            </a:r>
            <a:r>
              <a:rPr lang="ru-RU" sz="3200" dirty="0"/>
              <a:t>, Юм, энциклопедисты) </a:t>
            </a:r>
          </a:p>
          <a:p>
            <a:pPr marL="1031875" indent="-320675"/>
            <a:r>
              <a:rPr lang="ru-RU" sz="3200" dirty="0"/>
              <a:t>расцвет французской экономической мысли в 1750-е гг. (</a:t>
            </a:r>
            <a:r>
              <a:rPr lang="ru-RU" sz="3200" dirty="0" err="1"/>
              <a:t>Гурнэ</a:t>
            </a:r>
            <a:r>
              <a:rPr lang="ru-RU" sz="3200" dirty="0"/>
              <a:t>, </a:t>
            </a:r>
            <a:r>
              <a:rPr lang="ru-RU" sz="3200" dirty="0" err="1"/>
              <a:t>Кенэ</a:t>
            </a:r>
            <a:r>
              <a:rPr lang="ru-RU" sz="3200" dirty="0"/>
              <a:t>, Тюрго) </a:t>
            </a:r>
            <a:endParaRPr lang="en-US" sz="3200" dirty="0"/>
          </a:p>
        </p:txBody>
      </p:sp>
      <p:pic>
        <p:nvPicPr>
          <p:cNvPr id="7170" name="Picture 2">
            <a:extLst>
              <a:ext uri="{FF2B5EF4-FFF2-40B4-BE49-F238E27FC236}">
                <a16:creationId xmlns:a16="http://schemas.microsoft.com/office/drawing/2014/main" id="{639AFE93-B592-B04F-B868-1B4561EA7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61" y="1832318"/>
            <a:ext cx="4326693" cy="292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480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heckerboard(across)">
                                      <p:cBhvr>
                                        <p:cTn id="7" dur="1500"/>
                                        <p:tgtEl>
                                          <p:spTgt spid="7170"/>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500" fill="hold"/>
                                        <p:tgtEl>
                                          <p:spTgt spid="2"/>
                                        </p:tgtEl>
                                        <p:attrNameLst>
                                          <p:attrName>ppt_w</p:attrName>
                                        </p:attrNameLst>
                                      </p:cBhvr>
                                      <p:tavLst>
                                        <p:tav tm="0">
                                          <p:val>
                                            <p:fltVal val="0"/>
                                          </p:val>
                                        </p:tav>
                                        <p:tav tm="100000">
                                          <p:val>
                                            <p:strVal val="#ppt_w"/>
                                          </p:val>
                                        </p:tav>
                                      </p:tavLst>
                                    </p:anim>
                                    <p:anim calcmode="lin" valueType="num">
                                      <p:cBhvr>
                                        <p:cTn id="11" dur="2500" fill="hold"/>
                                        <p:tgtEl>
                                          <p:spTgt spid="2"/>
                                        </p:tgtEl>
                                        <p:attrNameLst>
                                          <p:attrName>ppt_h</p:attrName>
                                        </p:attrNameLst>
                                      </p:cBhvr>
                                      <p:tavLst>
                                        <p:tav tm="0">
                                          <p:val>
                                            <p:fltVal val="0"/>
                                          </p:val>
                                        </p:tav>
                                        <p:tav tm="100000">
                                          <p:val>
                                            <p:strVal val="#ppt_h"/>
                                          </p:val>
                                        </p:tav>
                                      </p:tavLst>
                                    </p:anim>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1500"/>
                                        <p:tgtEl>
                                          <p:spTgt spid="3">
                                            <p:txEl>
                                              <p:pRg st="0" end="0"/>
                                            </p:txEl>
                                          </p:spTgt>
                                        </p:tgtEl>
                                      </p:cBhvr>
                                    </p:animEffect>
                                  </p:childTnLst>
                                </p:cTn>
                              </p:par>
                            </p:childTnLst>
                          </p:cTn>
                        </p:par>
                        <p:par>
                          <p:cTn id="16" fill="hold">
                            <p:stCondLst>
                              <p:cond delay="4000"/>
                            </p:stCondLst>
                            <p:childTnLst>
                              <p:par>
                                <p:cTn id="17" presetID="22" presetClass="entr" presetSubtype="1"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up)">
                                      <p:cBhvr>
                                        <p:cTn id="19" dur="1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up)">
                                      <p:cBhvr>
                                        <p:cTn id="24" dur="1500"/>
                                        <p:tgtEl>
                                          <p:spTgt spid="3">
                                            <p:txEl>
                                              <p:pRg st="2" end="2"/>
                                            </p:txEl>
                                          </p:spTgt>
                                        </p:tgtEl>
                                      </p:cBhvr>
                                    </p:animEffect>
                                  </p:childTnLst>
                                </p:cTn>
                              </p:par>
                            </p:childTnLst>
                          </p:cTn>
                        </p:par>
                        <p:par>
                          <p:cTn id="25" fill="hold">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up)">
                                      <p:cBhvr>
                                        <p:cTn id="28" dur="1500"/>
                                        <p:tgtEl>
                                          <p:spTgt spid="3">
                                            <p:txEl>
                                              <p:pRg st="3" end="3"/>
                                            </p:txEl>
                                          </p:spTgt>
                                        </p:tgtEl>
                                      </p:cBhvr>
                                    </p:animEffect>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up)">
                                      <p:cBhvr>
                                        <p:cTn id="32" dur="1500"/>
                                        <p:tgtEl>
                                          <p:spTgt spid="3">
                                            <p:txEl>
                                              <p:pRg st="4" end="4"/>
                                            </p:txEl>
                                          </p:spTgt>
                                        </p:tgtEl>
                                      </p:cBhvr>
                                    </p:animEffect>
                                  </p:childTnLst>
                                </p:cTn>
                              </p:par>
                            </p:childTnLst>
                          </p:cTn>
                        </p:par>
                        <p:par>
                          <p:cTn id="33" fill="hold">
                            <p:stCondLst>
                              <p:cond delay="4500"/>
                            </p:stCondLst>
                            <p:childTnLst>
                              <p:par>
                                <p:cTn id="34" presetID="22" presetClass="entr" presetSubtype="1" fill="hold" grpId="0"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up)">
                                      <p:cBhvr>
                                        <p:cTn id="36" dur="1500"/>
                                        <p:tgtEl>
                                          <p:spTgt spid="3">
                                            <p:txEl>
                                              <p:pRg st="5" end="5"/>
                                            </p:txEl>
                                          </p:spTgt>
                                        </p:tgtEl>
                                      </p:cBhvr>
                                    </p:animEffect>
                                  </p:childTnLst>
                                </p:cTn>
                              </p:par>
                            </p:childTnLst>
                          </p:cTn>
                        </p:par>
                        <p:par>
                          <p:cTn id="37" fill="hold">
                            <p:stCondLst>
                              <p:cond delay="6000"/>
                            </p:stCondLst>
                            <p:childTnLst>
                              <p:par>
                                <p:cTn id="38" presetID="22" presetClass="entr" presetSubtype="1" fill="hold" grpId="0" nodeType="after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ipe(up)">
                                      <p:cBhvr>
                                        <p:cTn id="40" dur="1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Arc 14">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Oval 16">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C:\Users\nataly\Saved Games\Desktop\картинки\Рисунок1.png">
            <a:extLst>
              <a:ext uri="{FF2B5EF4-FFF2-40B4-BE49-F238E27FC236}">
                <a16:creationId xmlns:a16="http://schemas.microsoft.com/office/drawing/2014/main" id="{E5F0F496-F6E5-1044-A05F-0970797B3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755" y="1234273"/>
            <a:ext cx="465772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8215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66A7F30D-58D8-104E-A9D9-DBD61B1EA131}"/>
              </a:ext>
            </a:extLst>
          </p:cNvPr>
          <p:cNvSpPr>
            <a:spLocks noGrp="1"/>
          </p:cNvSpPr>
          <p:nvPr>
            <p:ph type="title"/>
          </p:nvPr>
        </p:nvSpPr>
        <p:spPr>
          <a:xfrm>
            <a:off x="838201" y="365125"/>
            <a:ext cx="5393360" cy="1325563"/>
          </a:xfrm>
        </p:spPr>
        <p:txBody>
          <a:bodyPr>
            <a:normAutofit/>
          </a:bodyPr>
          <a:lstStyle/>
          <a:p>
            <a:r>
              <a:rPr lang="en-GH"/>
              <a:t>Problem</a:t>
            </a:r>
            <a:endParaRPr lang="en-GH" dirty="0"/>
          </a:p>
        </p:txBody>
      </p:sp>
      <p:sp>
        <p:nvSpPr>
          <p:cNvPr id="15" name="Freeform: Shape 14">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2F322DB-A7AA-694F-BD5D-90910BA49190}"/>
              </a:ext>
            </a:extLst>
          </p:cNvPr>
          <p:cNvSpPr>
            <a:spLocks noGrp="1"/>
          </p:cNvSpPr>
          <p:nvPr>
            <p:ph idx="1"/>
          </p:nvPr>
        </p:nvSpPr>
        <p:spPr>
          <a:xfrm>
            <a:off x="838200" y="1825625"/>
            <a:ext cx="5393361" cy="4351338"/>
          </a:xfrm>
        </p:spPr>
        <p:txBody>
          <a:bodyPr>
            <a:normAutofit/>
          </a:bodyPr>
          <a:lstStyle/>
          <a:p>
            <a:r>
              <a:rPr lang="en-GB" dirty="0"/>
              <a:t>L</a:t>
            </a:r>
            <a:r>
              <a:rPr lang="en-GH"/>
              <a:t>ess</a:t>
            </a:r>
            <a:endParaRPr lang="en-GH" dirty="0"/>
          </a:p>
        </p:txBody>
      </p:sp>
      <p:sp>
        <p:nvSpPr>
          <p:cNvPr id="17" name="Oval 16">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8">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8" name="Picture 7" descr="Graphical user interface, website&#10;&#10;Description automatically generated">
            <a:extLst>
              <a:ext uri="{FF2B5EF4-FFF2-40B4-BE49-F238E27FC236}">
                <a16:creationId xmlns:a16="http://schemas.microsoft.com/office/drawing/2014/main" id="{04698B35-AF81-9C4E-A2FA-9A37209132FE}"/>
              </a:ext>
            </a:extLst>
          </p:cNvPr>
          <p:cNvPicPr>
            <a:picLocks noChangeAspect="1"/>
          </p:cNvPicPr>
          <p:nvPr/>
        </p:nvPicPr>
        <p:blipFill rotWithShape="1">
          <a:blip r:embed="rId3"/>
          <a:srcRect l="7429" r="9320" b="-2"/>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1" name="Freeform: Shape 20">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3" name="Straight Connector 22">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6492870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9A2FA9-E8A4-B04C-A508-B05089C6B209}"/>
              </a:ext>
            </a:extLst>
          </p:cNvPr>
          <p:cNvSpPr>
            <a:spLocks noGrp="1"/>
          </p:cNvSpPr>
          <p:nvPr>
            <p:ph type="title"/>
          </p:nvPr>
        </p:nvSpPr>
        <p:spPr>
          <a:xfrm>
            <a:off x="838200" y="365125"/>
            <a:ext cx="5558489" cy="1325563"/>
          </a:xfrm>
        </p:spPr>
        <p:txBody>
          <a:bodyPr>
            <a:normAutofit/>
          </a:bodyPr>
          <a:lstStyle/>
          <a:p>
            <a:r>
              <a:rPr lang="en-GH"/>
              <a:t>Design</a:t>
            </a:r>
            <a:endParaRPr lang="en-GH" dirty="0"/>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EA9895E-A5AF-3746-82D0-B7DD9F59252B}"/>
              </a:ext>
            </a:extLst>
          </p:cNvPr>
          <p:cNvSpPr>
            <a:spLocks noGrp="1"/>
          </p:cNvSpPr>
          <p:nvPr>
            <p:ph idx="1"/>
          </p:nvPr>
        </p:nvSpPr>
        <p:spPr>
          <a:xfrm>
            <a:off x="838200" y="1825625"/>
            <a:ext cx="5558489" cy="4351338"/>
          </a:xfrm>
        </p:spPr>
        <p:txBody>
          <a:bodyPr>
            <a:normAutofit/>
          </a:bodyPr>
          <a:lstStyle/>
          <a:p>
            <a:r>
              <a:rPr lang="en-GH"/>
              <a:t>Approach</a:t>
            </a:r>
            <a:endParaRPr lang="en-GH" dirty="0"/>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1406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6BDE1F6-A048-044F-8349-5423F324B3B6}"/>
              </a:ext>
            </a:extLst>
          </p:cNvPr>
          <p:cNvSpPr>
            <a:spLocks noGrp="1"/>
          </p:cNvSpPr>
          <p:nvPr>
            <p:ph type="title"/>
          </p:nvPr>
        </p:nvSpPr>
        <p:spPr>
          <a:xfrm>
            <a:off x="838200" y="365125"/>
            <a:ext cx="10515600" cy="1325563"/>
          </a:xfrm>
        </p:spPr>
        <p:txBody>
          <a:bodyPr>
            <a:normAutofit/>
          </a:bodyPr>
          <a:lstStyle/>
          <a:p>
            <a:r>
              <a:rPr lang="en-GH"/>
              <a:t>Tasks</a:t>
            </a:r>
            <a:endParaRPr lang="en-GH"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E63E7B3-39A6-A040-A600-57E11122C5F4}"/>
              </a:ext>
            </a:extLst>
          </p:cNvPr>
          <p:cNvSpPr>
            <a:spLocks noGrp="1"/>
          </p:cNvSpPr>
          <p:nvPr>
            <p:ph idx="1"/>
          </p:nvPr>
        </p:nvSpPr>
        <p:spPr>
          <a:xfrm>
            <a:off x="838200" y="1825625"/>
            <a:ext cx="10515600" cy="4351338"/>
          </a:xfrm>
        </p:spPr>
        <p:txBody>
          <a:bodyPr>
            <a:normAutofit/>
          </a:bodyPr>
          <a:lstStyle/>
          <a:p>
            <a:r>
              <a:rPr lang="en-GB" dirty="0"/>
              <a:t>T</a:t>
            </a:r>
            <a:r>
              <a:rPr lang="en-GH"/>
              <a:t>o</a:t>
            </a:r>
            <a:endParaRPr lang="en-GH" dirty="0"/>
          </a:p>
        </p:txBody>
      </p:sp>
      <p:sp>
        <p:nvSpPr>
          <p:cNvPr id="4" name="Rectangle 2">
            <a:extLst>
              <a:ext uri="{FF2B5EF4-FFF2-40B4-BE49-F238E27FC236}">
                <a16:creationId xmlns:a16="http://schemas.microsoft.com/office/drawing/2014/main" id="{9B6C1353-261B-A24B-B35F-30CF69D9DC0F}"/>
              </a:ext>
            </a:extLst>
          </p:cNvPr>
          <p:cNvSpPr>
            <a:spLocks noChangeArrowheads="1"/>
          </p:cNvSpPr>
          <p:nvPr/>
        </p:nvSpPr>
        <p:spPr bwMode="auto">
          <a:xfrm>
            <a:off x="2052871" y="25561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097" name="Рисунок 4">
            <a:extLst>
              <a:ext uri="{FF2B5EF4-FFF2-40B4-BE49-F238E27FC236}">
                <a16:creationId xmlns:a16="http://schemas.microsoft.com/office/drawing/2014/main" id="{C8AD0BBC-F5B1-DB4D-9157-5BE5BED453B4}"/>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052871" y="2556134"/>
            <a:ext cx="5943600"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30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6BDE1F6-A048-044F-8349-5423F324B3B6}"/>
              </a:ext>
            </a:extLst>
          </p:cNvPr>
          <p:cNvSpPr>
            <a:spLocks noGrp="1"/>
          </p:cNvSpPr>
          <p:nvPr>
            <p:ph type="title"/>
          </p:nvPr>
        </p:nvSpPr>
        <p:spPr>
          <a:xfrm>
            <a:off x="838200" y="145779"/>
            <a:ext cx="8769626" cy="887891"/>
          </a:xfrm>
        </p:spPr>
        <p:txBody>
          <a:bodyPr>
            <a:normAutofit/>
          </a:bodyPr>
          <a:lstStyle/>
          <a:p>
            <a:r>
              <a:rPr lang="ru-RU" b="1" dirty="0"/>
              <a:t>Теоретическая система </a:t>
            </a:r>
            <a:r>
              <a:rPr lang="ru-RU" b="1" dirty="0" err="1"/>
              <a:t>Кантильона</a:t>
            </a:r>
            <a:r>
              <a:rPr lang="ru-RU" b="1" dirty="0"/>
              <a:t> </a:t>
            </a:r>
            <a:endParaRPr lang="en-GH" b="1"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Rectangle 2">
            <a:extLst>
              <a:ext uri="{FF2B5EF4-FFF2-40B4-BE49-F238E27FC236}">
                <a16:creationId xmlns:a16="http://schemas.microsoft.com/office/drawing/2014/main" id="{16F78B1C-0AFC-2A44-AFD3-135A8738F9C2}"/>
              </a:ext>
            </a:extLst>
          </p:cNvPr>
          <p:cNvSpPr>
            <a:spLocks noChangeArrowheads="1"/>
          </p:cNvSpPr>
          <p:nvPr/>
        </p:nvSpPr>
        <p:spPr bwMode="auto">
          <a:xfrm>
            <a:off x="1673693" y="204828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3073" name="Рисунок 3">
            <a:extLst>
              <a:ext uri="{FF2B5EF4-FFF2-40B4-BE49-F238E27FC236}">
                <a16:creationId xmlns:a16="http://schemas.microsoft.com/office/drawing/2014/main" id="{863A5AA2-CEDF-A644-B2DD-6F24E38BD0D2}"/>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3855" y="1033670"/>
            <a:ext cx="5930900" cy="3898900"/>
          </a:xfrm>
          <a:prstGeom prst="rect">
            <a:avLst/>
          </a:prstGeom>
          <a:noFill/>
          <a:extLst>
            <a:ext uri="{909E8E84-426E-40DD-AFC4-6F175D3DCCD1}">
              <a14:hiddenFill xmlns:a14="http://schemas.microsoft.com/office/drawing/2010/main">
                <a:solidFill>
                  <a:srgbClr val="FFFFFF"/>
                </a:solidFill>
              </a14:hiddenFill>
            </a:ext>
          </a:extLst>
        </p:spPr>
      </p:pic>
      <p:sp>
        <p:nvSpPr>
          <p:cNvPr id="6" name="Объект 5">
            <a:extLst>
              <a:ext uri="{FF2B5EF4-FFF2-40B4-BE49-F238E27FC236}">
                <a16:creationId xmlns:a16="http://schemas.microsoft.com/office/drawing/2014/main" id="{38DEEE27-0874-534F-AF62-30C0BB263AC5}"/>
              </a:ext>
            </a:extLst>
          </p:cNvPr>
          <p:cNvSpPr>
            <a:spLocks noGrp="1"/>
          </p:cNvSpPr>
          <p:nvPr>
            <p:ph idx="1"/>
          </p:nvPr>
        </p:nvSpPr>
        <p:spPr/>
        <p:txBody>
          <a:bodyPr/>
          <a:lstStyle/>
          <a:p>
            <a:endParaRPr lang="ru-RU"/>
          </a:p>
        </p:txBody>
      </p:sp>
    </p:spTree>
    <p:extLst>
      <p:ext uri="{BB962C8B-B14F-4D97-AF65-F5344CB8AC3E}">
        <p14:creationId xmlns:p14="http://schemas.microsoft.com/office/powerpoint/2010/main" val="9021159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8041CE-C465-8E49-9FAA-CFCBEB56DDEF}"/>
              </a:ext>
            </a:extLst>
          </p:cNvPr>
          <p:cNvSpPr>
            <a:spLocks noGrp="1"/>
          </p:cNvSpPr>
          <p:nvPr>
            <p:ph type="title"/>
          </p:nvPr>
        </p:nvSpPr>
        <p:spPr>
          <a:xfrm>
            <a:off x="4167268" y="45743"/>
            <a:ext cx="4028891" cy="1758343"/>
          </a:xfrm>
        </p:spPr>
        <p:txBody>
          <a:bodyPr>
            <a:noAutofit/>
          </a:bodyPr>
          <a:lstStyle/>
          <a:p>
            <a:pPr algn="ctr"/>
            <a:r>
              <a:rPr lang="ru-RU" sz="3200" b="1" dirty="0">
                <a:latin typeface="Arial Narrow" panose="020B0604020202020204" pitchFamily="34" charset="0"/>
                <a:cs typeface="Arial Narrow" panose="020B0604020202020204" pitchFamily="34" charset="0"/>
              </a:rPr>
              <a:t>Социальная структура общества как предпосылка теории </a:t>
            </a:r>
            <a:r>
              <a:rPr lang="ru-RU" sz="3200" b="1" dirty="0" err="1">
                <a:latin typeface="Arial Narrow" panose="020B0604020202020204" pitchFamily="34" charset="0"/>
                <a:cs typeface="Arial Narrow" panose="020B0604020202020204" pitchFamily="34" charset="0"/>
              </a:rPr>
              <a:t>Кантильона</a:t>
            </a:r>
            <a:endParaRPr lang="en-GH" sz="3200" b="1">
              <a:latin typeface="Arial Narrow" panose="020B0604020202020204" pitchFamily="34" charset="0"/>
              <a:cs typeface="Arial Narrow" panose="020B0604020202020204" pitchFamily="34" charset="0"/>
            </a:endParaRP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0D05AB5-759C-694A-A1F8-CF0A79AFF664}"/>
              </a:ext>
            </a:extLst>
          </p:cNvPr>
          <p:cNvSpPr>
            <a:spLocks noGrp="1"/>
          </p:cNvSpPr>
          <p:nvPr>
            <p:ph idx="1"/>
          </p:nvPr>
        </p:nvSpPr>
        <p:spPr>
          <a:xfrm>
            <a:off x="4213713" y="1845536"/>
            <a:ext cx="3982446" cy="4966721"/>
          </a:xfrm>
          <a:ln w="76200">
            <a:solidFill>
              <a:srgbClr val="FFC000"/>
            </a:solidFill>
          </a:ln>
        </p:spPr>
        <p:txBody>
          <a:bodyPr anchor="ctr">
            <a:noAutofit/>
          </a:bodyPr>
          <a:lstStyle/>
          <a:p>
            <a:r>
              <a:rPr lang="en-US" sz="2200" dirty="0"/>
              <a:t>[</a:t>
            </a:r>
            <a:r>
              <a:rPr lang="ru-RU" sz="2200" dirty="0"/>
              <a:t>За</a:t>
            </a:r>
            <a:r>
              <a:rPr lang="en-US" sz="2200" dirty="0"/>
              <a:t>]</a:t>
            </a:r>
            <a:r>
              <a:rPr lang="ru-RU" sz="2200" dirty="0"/>
              <a:t> исключением государя и земельных собственников все население государства является зависимым, и его можно подразделить на два класса – предпринимателей и людей на жаловании…</a:t>
            </a:r>
          </a:p>
          <a:p>
            <a:r>
              <a:rPr lang="ru-RU" sz="2200" dirty="0"/>
              <a:t>В конечном счете, все люди, населяющие государство, извлекают средства к существованию и другие блага из того, что принадлежит земельным собственникам, и зависимы от них.  (Часть 1, гл. </a:t>
            </a:r>
            <a:r>
              <a:rPr lang="en-US" sz="2200" dirty="0"/>
              <a:t>XIII)</a:t>
            </a:r>
            <a:endParaRPr lang="ru-RU" sz="2200" b="1" i="1" dirty="0">
              <a:latin typeface="Garamond" panose="02020404030301010803" pitchFamily="18" charset="0"/>
            </a:endParaRPr>
          </a:p>
        </p:txBody>
      </p:sp>
      <p:sp>
        <p:nvSpPr>
          <p:cNvPr id="5" name="Rectangle 2">
            <a:extLst>
              <a:ext uri="{FF2B5EF4-FFF2-40B4-BE49-F238E27FC236}">
                <a16:creationId xmlns:a16="http://schemas.microsoft.com/office/drawing/2014/main" id="{34F4AA1C-1F13-534A-992F-B7E184BF09EC}"/>
              </a:ext>
            </a:extLst>
          </p:cNvPr>
          <p:cNvSpPr>
            <a:spLocks noChangeArrowheads="1"/>
          </p:cNvSpPr>
          <p:nvPr/>
        </p:nvSpPr>
        <p:spPr bwMode="auto">
          <a:xfrm>
            <a:off x="4447308" y="808382"/>
            <a:ext cx="6047759" cy="23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4" name="Rectangle 2">
            <a:extLst>
              <a:ext uri="{FF2B5EF4-FFF2-40B4-BE49-F238E27FC236}">
                <a16:creationId xmlns:a16="http://schemas.microsoft.com/office/drawing/2014/main" id="{D5233F29-DE71-7948-B181-5EBA90395860}"/>
              </a:ext>
            </a:extLst>
          </p:cNvPr>
          <p:cNvSpPr>
            <a:spLocks noChangeArrowheads="1"/>
          </p:cNvSpPr>
          <p:nvPr/>
        </p:nvSpPr>
        <p:spPr bwMode="auto">
          <a:xfrm flipV="1">
            <a:off x="3199052" y="-1530803"/>
            <a:ext cx="6306679" cy="4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11" name="Рисунок 10">
            <a:extLst>
              <a:ext uri="{FF2B5EF4-FFF2-40B4-BE49-F238E27FC236}">
                <a16:creationId xmlns:a16="http://schemas.microsoft.com/office/drawing/2014/main" id="{8260981F-64AA-8D4F-92D4-A5E8EB21DC5F}"/>
              </a:ext>
            </a:extLst>
          </p:cNvPr>
          <p:cNvPicPr>
            <a:picLocks noChangeAspect="1"/>
          </p:cNvPicPr>
          <p:nvPr/>
        </p:nvPicPr>
        <p:blipFill>
          <a:blip r:embed="rId3"/>
          <a:stretch>
            <a:fillRect/>
          </a:stretch>
        </p:blipFill>
        <p:spPr>
          <a:xfrm>
            <a:off x="8246476" y="111759"/>
            <a:ext cx="3895207" cy="5621776"/>
          </a:xfrm>
          <a:prstGeom prst="rect">
            <a:avLst/>
          </a:prstGeom>
        </p:spPr>
      </p:pic>
      <p:pic>
        <p:nvPicPr>
          <p:cNvPr id="20" name="Рисунок 1">
            <a:extLst>
              <a:ext uri="{FF2B5EF4-FFF2-40B4-BE49-F238E27FC236}">
                <a16:creationId xmlns:a16="http://schemas.microsoft.com/office/drawing/2014/main" id="{2D9C23A4-D50E-0342-A132-C2A2FB0099A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86689" y="1548195"/>
            <a:ext cx="3643383" cy="5016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749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250"/>
                                        <p:tgtEl>
                                          <p:spTgt spid="2"/>
                                        </p:tgtEl>
                                      </p:cBhvr>
                                    </p:animEffect>
                                  </p:childTnLst>
                                </p:cTn>
                              </p:par>
                            </p:childTnLst>
                          </p:cTn>
                        </p:par>
                        <p:par>
                          <p:cTn id="8" fill="hold">
                            <p:stCondLst>
                              <p:cond delay="1250"/>
                            </p:stCondLst>
                            <p:childTnLst>
                              <p:par>
                                <p:cTn id="9" presetID="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750" fill="hold"/>
                                        <p:tgtEl>
                                          <p:spTgt spid="20"/>
                                        </p:tgtEl>
                                        <p:attrNameLst>
                                          <p:attrName>ppt_x</p:attrName>
                                        </p:attrNameLst>
                                      </p:cBhvr>
                                      <p:tavLst>
                                        <p:tav tm="0">
                                          <p:val>
                                            <p:strVal val="0-#ppt_w/2"/>
                                          </p:val>
                                        </p:tav>
                                        <p:tav tm="100000">
                                          <p:val>
                                            <p:strVal val="#ppt_x"/>
                                          </p:val>
                                        </p:tav>
                                      </p:tavLst>
                                    </p:anim>
                                    <p:anim calcmode="lin" valueType="num">
                                      <p:cBhvr additive="base">
                                        <p:cTn id="12" dur="175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2000" fill="hold"/>
                                        <p:tgtEl>
                                          <p:spTgt spid="11"/>
                                        </p:tgtEl>
                                        <p:attrNameLst>
                                          <p:attrName>ppt_x</p:attrName>
                                        </p:attrNameLst>
                                      </p:cBhvr>
                                      <p:tavLst>
                                        <p:tav tm="0">
                                          <p:val>
                                            <p:strVal val="1+#ppt_w/2"/>
                                          </p:val>
                                        </p:tav>
                                        <p:tav tm="100000">
                                          <p:val>
                                            <p:strVal val="#ppt_x"/>
                                          </p:val>
                                        </p:tav>
                                      </p:tavLst>
                                    </p:anim>
                                    <p:anim calcmode="lin" valueType="num">
                                      <p:cBhvr additive="base">
                                        <p:cTn id="17" dur="2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5000"/>
                            </p:stCondLst>
                            <p:childTnLst>
                              <p:par>
                                <p:cTn id="19" presetID="22" presetClass="entr" presetSubtype="1" fill="hold" grpId="0" nodeType="afterEffect">
                                  <p:stCondLst>
                                    <p:cond delay="0"/>
                                  </p:stCondLst>
                                  <p:childTnLst>
                                    <p:set>
                                      <p:cBhvr>
                                        <p:cTn id="20" dur="1" fill="hold">
                                          <p:stCondLst>
                                            <p:cond delay="0"/>
                                          </p:stCondLst>
                                        </p:cTn>
                                        <p:tgtEl>
                                          <p:spTgt spid="3">
                                            <p:bg/>
                                          </p:spTgt>
                                        </p:tgtEl>
                                        <p:attrNameLst>
                                          <p:attrName>style.visibility</p:attrName>
                                        </p:attrNameLst>
                                      </p:cBhvr>
                                      <p:to>
                                        <p:strVal val="visible"/>
                                      </p:to>
                                    </p:set>
                                    <p:animEffect transition="in" filter="wipe(up)">
                                      <p:cBhvr>
                                        <p:cTn id="21" dur="10"/>
                                        <p:tgtEl>
                                          <p:spTgt spid="3">
                                            <p:bg/>
                                          </p:spTgt>
                                        </p:tgtEl>
                                      </p:cBhvr>
                                    </p:animEffect>
                                  </p:childTnLst>
                                </p:cTn>
                              </p:par>
                            </p:childTnLst>
                          </p:cTn>
                        </p:par>
                        <p:par>
                          <p:cTn id="22" fill="hold">
                            <p:stCondLst>
                              <p:cond delay="5010"/>
                            </p:stCondLst>
                            <p:childTnLst>
                              <p:par>
                                <p:cTn id="23" presetID="22" presetClass="entr" presetSubtype="1"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up)">
                                      <p:cBhvr>
                                        <p:cTn id="25" dur="2750"/>
                                        <p:tgtEl>
                                          <p:spTgt spid="3">
                                            <p:txEl>
                                              <p:pRg st="0" end="0"/>
                                            </p:txEl>
                                          </p:spTgt>
                                        </p:tgtEl>
                                      </p:cBhvr>
                                    </p:animEffect>
                                  </p:childTnLst>
                                </p:cTn>
                              </p:par>
                            </p:childTnLst>
                          </p:cTn>
                        </p:par>
                        <p:par>
                          <p:cTn id="26" fill="hold">
                            <p:stCondLst>
                              <p:cond delay="7760"/>
                            </p:stCondLst>
                            <p:childTnLst>
                              <p:par>
                                <p:cTn id="27" presetID="22" presetClass="entr" presetSubtype="1" fill="hold" grpId="0"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up)">
                                      <p:cBhvr>
                                        <p:cTn id="29" dur="2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CDE6A9-D2B2-CE40-AF8D-FFED1C22AC08}"/>
              </a:ext>
            </a:extLst>
          </p:cNvPr>
          <p:cNvSpPr>
            <a:spLocks noGrp="1"/>
          </p:cNvSpPr>
          <p:nvPr>
            <p:ph type="title"/>
          </p:nvPr>
        </p:nvSpPr>
        <p:spPr>
          <a:xfrm>
            <a:off x="3245047" y="196181"/>
            <a:ext cx="8138795" cy="943776"/>
          </a:xfrm>
        </p:spPr>
        <p:txBody>
          <a:bodyPr>
            <a:normAutofit/>
          </a:bodyPr>
          <a:lstStyle/>
          <a:p>
            <a:r>
              <a:rPr lang="ru-RU" sz="4000" b="1" dirty="0">
                <a:latin typeface="+mn-lt"/>
              </a:rPr>
              <a:t>Теоретическая система </a:t>
            </a:r>
            <a:r>
              <a:rPr lang="ru-RU" sz="4000" b="1" dirty="0" err="1">
                <a:latin typeface="+mn-lt"/>
              </a:rPr>
              <a:t>Кантильона</a:t>
            </a:r>
            <a:r>
              <a:rPr lang="ru-RU" sz="4000" b="1" dirty="0">
                <a:latin typeface="+mn-lt"/>
              </a:rPr>
              <a:t> </a:t>
            </a:r>
            <a:endParaRPr lang="en-GH" sz="4000" b="1">
              <a:solidFill>
                <a:srgbClr val="FFFFFF"/>
              </a:solidFill>
              <a:latin typeface="+mn-lt"/>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9" name="Picture 2">
            <a:extLst>
              <a:ext uri="{FF2B5EF4-FFF2-40B4-BE49-F238E27FC236}">
                <a16:creationId xmlns:a16="http://schemas.microsoft.com/office/drawing/2014/main" id="{A09E1A57-FA07-DB41-9637-EE6DBAA69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2864"/>
            <a:ext cx="5284284" cy="3818321"/>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686C1A03-EB56-5E4F-8439-A9086574820C}"/>
              </a:ext>
            </a:extLst>
          </p:cNvPr>
          <p:cNvSpPr>
            <a:spLocks noGrp="1"/>
          </p:cNvSpPr>
          <p:nvPr>
            <p:ph idx="1"/>
          </p:nvPr>
        </p:nvSpPr>
        <p:spPr>
          <a:xfrm>
            <a:off x="5284284" y="1265888"/>
            <a:ext cx="6688137" cy="3872306"/>
          </a:xfrm>
        </p:spPr>
        <p:txBody>
          <a:bodyPr>
            <a:normAutofit/>
          </a:bodyPr>
          <a:lstStyle/>
          <a:p>
            <a:r>
              <a:rPr lang="ru-RU" b="1" dirty="0"/>
              <a:t>Продуктовая онтология </a:t>
            </a:r>
            <a:r>
              <a:rPr lang="ru-RU" dirty="0"/>
              <a:t>– кругооборот производства, обмена и распределения общественного продукта (фактически – прообраз «таблицы </a:t>
            </a:r>
            <a:r>
              <a:rPr lang="ru-RU" dirty="0" err="1"/>
              <a:t>Кенэ</a:t>
            </a:r>
            <a:r>
              <a:rPr lang="ru-RU" dirty="0"/>
              <a:t>», но без табличной формы)  </a:t>
            </a:r>
          </a:p>
          <a:p>
            <a:r>
              <a:rPr lang="ru-RU" b="1" dirty="0"/>
              <a:t>Факторы производства </a:t>
            </a:r>
            <a:r>
              <a:rPr lang="ru-RU" dirty="0"/>
              <a:t>– земля и труд, производительность которых предполагается заданной природными и историческими условиями </a:t>
            </a:r>
            <a:endParaRPr lang="en-GH" dirty="0"/>
          </a:p>
        </p:txBody>
      </p:sp>
    </p:spTree>
    <p:extLst>
      <p:ext uri="{BB962C8B-B14F-4D97-AF65-F5344CB8AC3E}">
        <p14:creationId xmlns:p14="http://schemas.microsoft.com/office/powerpoint/2010/main" val="1520574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1750"/>
                                        <p:tgtEl>
                                          <p:spTgt spid="9"/>
                                        </p:tgtEl>
                                      </p:cBhvr>
                                    </p:animEffect>
                                  </p:childTnLst>
                                </p:cTn>
                              </p:par>
                            </p:childTnLst>
                          </p:cTn>
                        </p:par>
                        <p:par>
                          <p:cTn id="8" fill="hold">
                            <p:stCondLst>
                              <p:cond delay="175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250" fill="hold"/>
                                        <p:tgtEl>
                                          <p:spTgt spid="2"/>
                                        </p:tgtEl>
                                        <p:attrNameLst>
                                          <p:attrName>ppt_w</p:attrName>
                                        </p:attrNameLst>
                                      </p:cBhvr>
                                      <p:tavLst>
                                        <p:tav tm="0">
                                          <p:val>
                                            <p:strVal val="#ppt_w*0.70"/>
                                          </p:val>
                                        </p:tav>
                                        <p:tav tm="100000">
                                          <p:val>
                                            <p:strVal val="#ppt_w"/>
                                          </p:val>
                                        </p:tav>
                                      </p:tavLst>
                                    </p:anim>
                                    <p:anim calcmode="lin" valueType="num">
                                      <p:cBhvr>
                                        <p:cTn id="12" dur="1250" fill="hold"/>
                                        <p:tgtEl>
                                          <p:spTgt spid="2"/>
                                        </p:tgtEl>
                                        <p:attrNameLst>
                                          <p:attrName>ppt_h</p:attrName>
                                        </p:attrNameLst>
                                      </p:cBhvr>
                                      <p:tavLst>
                                        <p:tav tm="0">
                                          <p:val>
                                            <p:strVal val="#ppt_h"/>
                                          </p:val>
                                        </p:tav>
                                        <p:tav tm="100000">
                                          <p:val>
                                            <p:strVal val="#ppt_h"/>
                                          </p:val>
                                        </p:tav>
                                      </p:tavLst>
                                    </p:anim>
                                    <p:animEffect transition="in" filter="fade">
                                      <p:cBhvr>
                                        <p:cTn id="13" dur="1250"/>
                                        <p:tgtEl>
                                          <p:spTgt spid="2"/>
                                        </p:tgtEl>
                                      </p:cBhvr>
                                    </p:animEffect>
                                  </p:childTnLst>
                                </p:cTn>
                              </p:par>
                            </p:childTnLst>
                          </p:cTn>
                        </p:par>
                        <p:par>
                          <p:cTn id="14" fill="hold">
                            <p:stCondLst>
                              <p:cond delay="3000"/>
                            </p:stCondLst>
                            <p:childTnLst>
                              <p:par>
                                <p:cTn id="15" presetID="22" presetClass="entr" presetSubtype="1"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up)">
                                      <p:cBhvr>
                                        <p:cTn id="17" dur="2750"/>
                                        <p:tgtEl>
                                          <p:spTgt spid="13">
                                            <p:txEl>
                                              <p:pRg st="0" end="0"/>
                                            </p:txEl>
                                          </p:spTgt>
                                        </p:tgtEl>
                                      </p:cBhvr>
                                    </p:animEffect>
                                  </p:childTnLst>
                                </p:cTn>
                              </p:par>
                            </p:childTnLst>
                          </p:cTn>
                        </p:par>
                        <p:par>
                          <p:cTn id="18" fill="hold">
                            <p:stCondLst>
                              <p:cond delay="5750"/>
                            </p:stCondLst>
                            <p:childTnLst>
                              <p:par>
                                <p:cTn id="19" presetID="22" presetClass="entr" presetSubtype="1" fill="hold" grpId="0" nodeType="after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wipe(up)">
                                      <p:cBhvr>
                                        <p:cTn id="21"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FC3B5B6-BFB3-7244-B92E-A1F07B370D83}"/>
              </a:ext>
            </a:extLst>
          </p:cNvPr>
          <p:cNvSpPr>
            <a:spLocks noGrp="1"/>
          </p:cNvSpPr>
          <p:nvPr>
            <p:ph idx="1"/>
          </p:nvPr>
        </p:nvSpPr>
        <p:spPr>
          <a:xfrm>
            <a:off x="1750678" y="1431179"/>
            <a:ext cx="2260948" cy="3895913"/>
          </a:xfrm>
        </p:spPr>
        <p:style>
          <a:lnRef idx="1">
            <a:schemeClr val="accent2"/>
          </a:lnRef>
          <a:fillRef idx="3">
            <a:schemeClr val="accent2"/>
          </a:fillRef>
          <a:effectRef idx="2">
            <a:schemeClr val="accent2"/>
          </a:effectRef>
          <a:fontRef idx="minor">
            <a:schemeClr val="lt1"/>
          </a:fontRef>
        </p:style>
        <p:txBody>
          <a:bodyPr anchor="t">
            <a:noAutofit/>
          </a:bodyPr>
          <a:lstStyle/>
          <a:p>
            <a:pPr marL="0" indent="0">
              <a:buNone/>
            </a:pPr>
            <a:r>
              <a:rPr lang="ru-RU" sz="2400" b="1" dirty="0"/>
              <a:t>Обсуждает ли </a:t>
            </a:r>
            <a:r>
              <a:rPr lang="ru-RU" sz="2400" b="1" dirty="0" err="1"/>
              <a:t>Кантильон</a:t>
            </a:r>
            <a:r>
              <a:rPr lang="ru-RU" sz="2400" b="1" dirty="0"/>
              <a:t> поведенческие предпосылки?</a:t>
            </a:r>
          </a:p>
          <a:p>
            <a:pPr marL="0" indent="0">
              <a:buNone/>
            </a:pPr>
            <a:endParaRPr lang="ru-RU" sz="100" b="1" dirty="0"/>
          </a:p>
          <a:p>
            <a:pPr marL="0" indent="0">
              <a:spcBef>
                <a:spcPts val="400"/>
              </a:spcBef>
              <a:buNone/>
            </a:pPr>
            <a:r>
              <a:rPr lang="ru-RU" sz="2400" b="1" dirty="0"/>
              <a:t>Рациональны ли агенты у </a:t>
            </a:r>
            <a:r>
              <a:rPr lang="ru-RU" sz="2400" b="1" dirty="0" err="1"/>
              <a:t>Кантильона</a:t>
            </a:r>
            <a:r>
              <a:rPr lang="ru-RU" sz="2400" b="1" dirty="0"/>
              <a:t>?</a:t>
            </a:r>
          </a:p>
          <a:p>
            <a:pPr marL="0" indent="0">
              <a:buNone/>
            </a:pPr>
            <a:endParaRPr lang="ru-RU" sz="100" b="1" dirty="0"/>
          </a:p>
          <a:p>
            <a:pPr marL="0" indent="0">
              <a:spcBef>
                <a:spcPts val="400"/>
              </a:spcBef>
              <a:buNone/>
            </a:pPr>
            <a:r>
              <a:rPr lang="ru-RU" sz="2400" b="1" dirty="0"/>
              <a:t>Какую роль играет поведение в его системе? </a:t>
            </a:r>
          </a:p>
        </p:txBody>
      </p:sp>
      <p:pic>
        <p:nvPicPr>
          <p:cNvPr id="13" name="Рисунок 12">
            <a:extLst>
              <a:ext uri="{FF2B5EF4-FFF2-40B4-BE49-F238E27FC236}">
                <a16:creationId xmlns:a16="http://schemas.microsoft.com/office/drawing/2014/main" id="{4E3F0E91-E1B9-EA4D-8AFF-E9C407C111F5}"/>
              </a:ext>
            </a:extLst>
          </p:cNvPr>
          <p:cNvPicPr>
            <a:picLocks noChangeAspect="1"/>
          </p:cNvPicPr>
          <p:nvPr/>
        </p:nvPicPr>
        <p:blipFill>
          <a:blip r:embed="rId2"/>
          <a:stretch>
            <a:fillRect/>
          </a:stretch>
        </p:blipFill>
        <p:spPr>
          <a:xfrm>
            <a:off x="6802657" y="1829704"/>
            <a:ext cx="4712580" cy="3185969"/>
          </a:xfrm>
          <a:prstGeom prst="rect">
            <a:avLst/>
          </a:prstGeom>
        </p:spPr>
      </p:pic>
      <p:sp>
        <p:nvSpPr>
          <p:cNvPr id="18" name="Text Box 21">
            <a:extLst>
              <a:ext uri="{FF2B5EF4-FFF2-40B4-BE49-F238E27FC236}">
                <a16:creationId xmlns:a16="http://schemas.microsoft.com/office/drawing/2014/main" id="{8D5E6EE4-F642-8D47-BC41-50D0BCCEE4A7}"/>
              </a:ext>
            </a:extLst>
          </p:cNvPr>
          <p:cNvSpPr txBox="1">
            <a:spLocks noChangeArrowheads="1"/>
          </p:cNvSpPr>
          <p:nvPr/>
        </p:nvSpPr>
        <p:spPr bwMode="auto">
          <a:xfrm rot="5400000">
            <a:off x="10259405" y="3102180"/>
            <a:ext cx="3168352" cy="653640"/>
          </a:xfrm>
          <a:prstGeom prst="rect">
            <a:avLst/>
          </a:prstGeom>
          <a:ln w="57150">
            <a:solidFill>
              <a:schemeClr val="accent4">
                <a:lumMod val="50000"/>
              </a:schemeClr>
            </a:solidFill>
            <a:headEnd/>
            <a:tailEnd/>
          </a:ln>
        </p:spPr>
        <p:style>
          <a:lnRef idx="1">
            <a:schemeClr val="accent4"/>
          </a:lnRef>
          <a:fillRef idx="2">
            <a:schemeClr val="accent4"/>
          </a:fillRef>
          <a:effectRef idx="1">
            <a:schemeClr val="accent4"/>
          </a:effectRef>
          <a:fontRef idx="minor">
            <a:schemeClr val="dk1"/>
          </a:fontRef>
        </p:style>
        <p:txBody>
          <a:bodyPr wrap="square" anchor="ctr">
            <a:spAutoFit/>
          </a:bodyPr>
          <a:lstStyle/>
          <a:p>
            <a:pPr algn="ctr" defTabSz="1219170">
              <a:lnSpc>
                <a:spcPts val="4667"/>
              </a:lnSpc>
              <a:spcBef>
                <a:spcPts val="2400"/>
              </a:spcBef>
              <a:spcAft>
                <a:spcPts val="2400"/>
              </a:spcAft>
              <a:defRPr/>
            </a:pPr>
            <a:r>
              <a:rPr lang="ru-RU" altLang="ru-RU" sz="3200" b="1" i="1" dirty="0">
                <a:solidFill>
                  <a:prstClr val="black"/>
                </a:solidFill>
                <a:effectLst>
                  <a:outerShdw blurRad="38100" dist="38100" dir="2700000" algn="tl">
                    <a:srgbClr val="FFFFFF"/>
                  </a:outerShdw>
                </a:effectLst>
                <a:latin typeface="Palatino Linotype"/>
              </a:rPr>
              <a:t>Производство</a:t>
            </a:r>
            <a:endParaRPr lang="ru-RU" altLang="ru-RU" sz="3733" b="1" i="1" dirty="0">
              <a:solidFill>
                <a:srgbClr val="65281B"/>
              </a:solidFill>
              <a:latin typeface="Palatino Linotype"/>
            </a:endParaRPr>
          </a:p>
        </p:txBody>
      </p:sp>
      <p:sp>
        <p:nvSpPr>
          <p:cNvPr id="19" name="AutoShape 16">
            <a:extLst>
              <a:ext uri="{FF2B5EF4-FFF2-40B4-BE49-F238E27FC236}">
                <a16:creationId xmlns:a16="http://schemas.microsoft.com/office/drawing/2014/main" id="{0C55A5D6-A234-D640-B1DE-D132FBC184D3}"/>
              </a:ext>
            </a:extLst>
          </p:cNvPr>
          <p:cNvSpPr>
            <a:spLocks noChangeArrowheads="1"/>
          </p:cNvSpPr>
          <p:nvPr/>
        </p:nvSpPr>
        <p:spPr bwMode="auto">
          <a:xfrm>
            <a:off x="5748886" y="17260"/>
            <a:ext cx="6088408" cy="884442"/>
          </a:xfrm>
          <a:prstGeom prst="cloudCallout">
            <a:avLst>
              <a:gd name="adj1" fmla="val 46271"/>
              <a:gd name="adj2" fmla="val -4691"/>
            </a:avLst>
          </a:prstGeom>
          <a:solidFill>
            <a:schemeClr val="accent5">
              <a:lumMod val="20000"/>
              <a:lumOff val="80000"/>
            </a:schemeClr>
          </a:solidFill>
          <a:ln>
            <a:solidFill>
              <a:schemeClr val="accent5">
                <a:lumMod val="20000"/>
                <a:lumOff val="80000"/>
              </a:schemeClr>
            </a:solid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lvl1pPr>
              <a:defRPr sz="3600" b="1">
                <a:solidFill>
                  <a:srgbClr val="4D030A"/>
                </a:solidFill>
                <a:latin typeface="Verdana" pitchFamily="34" charset="0"/>
                <a:cs typeface="Times New Roman" pitchFamily="18" charset="0"/>
              </a:defRPr>
            </a:lvl1pPr>
            <a:lvl2pPr marL="742950" indent="-285750">
              <a:defRPr sz="3600" b="1">
                <a:solidFill>
                  <a:srgbClr val="4D030A"/>
                </a:solidFill>
                <a:latin typeface="Verdana" pitchFamily="34" charset="0"/>
                <a:cs typeface="Times New Roman" pitchFamily="18" charset="0"/>
              </a:defRPr>
            </a:lvl2pPr>
            <a:lvl3pPr marL="1143000" indent="-228600">
              <a:defRPr sz="3600" b="1">
                <a:solidFill>
                  <a:srgbClr val="4D030A"/>
                </a:solidFill>
                <a:latin typeface="Verdana" pitchFamily="34" charset="0"/>
                <a:cs typeface="Times New Roman" pitchFamily="18" charset="0"/>
              </a:defRPr>
            </a:lvl3pPr>
            <a:lvl4pPr marL="1600200" indent="-228600">
              <a:defRPr sz="3600" b="1">
                <a:solidFill>
                  <a:srgbClr val="4D030A"/>
                </a:solidFill>
                <a:latin typeface="Verdana" pitchFamily="34" charset="0"/>
                <a:cs typeface="Times New Roman" pitchFamily="18" charset="0"/>
              </a:defRPr>
            </a:lvl4pPr>
            <a:lvl5pPr marL="2057400" indent="-228600">
              <a:defRPr sz="3600" b="1">
                <a:solidFill>
                  <a:srgbClr val="4D030A"/>
                </a:solidFill>
                <a:latin typeface="Verdana" pitchFamily="34" charset="0"/>
                <a:cs typeface="Times New Roman" pitchFamily="18" charset="0"/>
              </a:defRPr>
            </a:lvl5pPr>
            <a:lvl6pPr marL="2514600" indent="-228600" eaLnBrk="0" fontAlgn="base" hangingPunct="0">
              <a:spcBef>
                <a:spcPct val="0"/>
              </a:spcBef>
              <a:spcAft>
                <a:spcPct val="0"/>
              </a:spcAft>
              <a:defRPr sz="3600" b="1">
                <a:solidFill>
                  <a:srgbClr val="4D030A"/>
                </a:solidFill>
                <a:latin typeface="Verdana" pitchFamily="34" charset="0"/>
                <a:cs typeface="Times New Roman" pitchFamily="18" charset="0"/>
              </a:defRPr>
            </a:lvl6pPr>
            <a:lvl7pPr marL="2971800" indent="-228600" eaLnBrk="0" fontAlgn="base" hangingPunct="0">
              <a:spcBef>
                <a:spcPct val="0"/>
              </a:spcBef>
              <a:spcAft>
                <a:spcPct val="0"/>
              </a:spcAft>
              <a:defRPr sz="3600" b="1">
                <a:solidFill>
                  <a:srgbClr val="4D030A"/>
                </a:solidFill>
                <a:latin typeface="Verdana" pitchFamily="34" charset="0"/>
                <a:cs typeface="Times New Roman" pitchFamily="18" charset="0"/>
              </a:defRPr>
            </a:lvl7pPr>
            <a:lvl8pPr marL="3429000" indent="-228600" eaLnBrk="0" fontAlgn="base" hangingPunct="0">
              <a:spcBef>
                <a:spcPct val="0"/>
              </a:spcBef>
              <a:spcAft>
                <a:spcPct val="0"/>
              </a:spcAft>
              <a:defRPr sz="3600" b="1">
                <a:solidFill>
                  <a:srgbClr val="4D030A"/>
                </a:solidFill>
                <a:latin typeface="Verdana" pitchFamily="34" charset="0"/>
                <a:cs typeface="Times New Roman" pitchFamily="18" charset="0"/>
              </a:defRPr>
            </a:lvl8pPr>
            <a:lvl9pPr marL="3886200" indent="-228600" eaLnBrk="0" fontAlgn="base" hangingPunct="0">
              <a:spcBef>
                <a:spcPct val="0"/>
              </a:spcBef>
              <a:spcAft>
                <a:spcPct val="0"/>
              </a:spcAft>
              <a:defRPr sz="3600" b="1">
                <a:solidFill>
                  <a:srgbClr val="4D030A"/>
                </a:solidFill>
                <a:latin typeface="Verdana" pitchFamily="34" charset="0"/>
                <a:cs typeface="Times New Roman" pitchFamily="18" charset="0"/>
              </a:defRPr>
            </a:lvl9pPr>
          </a:lstStyle>
          <a:p>
            <a:pPr algn="ctr" defTabSz="1219170">
              <a:lnSpc>
                <a:spcPts val="2667"/>
              </a:lnSpc>
              <a:defRPr/>
            </a:pPr>
            <a:r>
              <a:rPr lang="ru-RU" altLang="ru-RU" sz="2800" dirty="0">
                <a:solidFill>
                  <a:prstClr val="black"/>
                </a:solidFill>
                <a:latin typeface="Cambria" panose="02040503050406030204" pitchFamily="18" charset="0"/>
                <a:cs typeface="Arial" pitchFamily="34" charset="0"/>
              </a:rPr>
              <a:t>Вкусы собственников</a:t>
            </a:r>
          </a:p>
        </p:txBody>
      </p:sp>
      <p:sp>
        <p:nvSpPr>
          <p:cNvPr id="21" name="AutoShape 15">
            <a:extLst>
              <a:ext uri="{FF2B5EF4-FFF2-40B4-BE49-F238E27FC236}">
                <a16:creationId xmlns:a16="http://schemas.microsoft.com/office/drawing/2014/main" id="{D95E59F1-3A94-5946-989E-12E438DA3CF6}"/>
              </a:ext>
            </a:extLst>
          </p:cNvPr>
          <p:cNvSpPr>
            <a:spLocks noChangeArrowheads="1"/>
          </p:cNvSpPr>
          <p:nvPr/>
        </p:nvSpPr>
        <p:spPr bwMode="auto">
          <a:xfrm>
            <a:off x="7638007" y="5556931"/>
            <a:ext cx="4619938" cy="1248284"/>
          </a:xfrm>
          <a:prstGeom prst="cloudCallout">
            <a:avLst>
              <a:gd name="adj1" fmla="val 45481"/>
              <a:gd name="adj2" fmla="val -4251"/>
            </a:avLst>
          </a:prstGeom>
          <a:solidFill>
            <a:srgbClr val="4B362F"/>
          </a:solidFill>
          <a:ln w="28575" cap="flat" cmpd="sng" algn="ctr">
            <a:noFill/>
            <a:prstDash val="soli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lvl1pPr>
              <a:defRPr sz="3600" b="1">
                <a:solidFill>
                  <a:srgbClr val="4D030A"/>
                </a:solidFill>
                <a:latin typeface="Verdana" pitchFamily="34" charset="0"/>
                <a:cs typeface="Times New Roman" pitchFamily="18" charset="0"/>
              </a:defRPr>
            </a:lvl1pPr>
            <a:lvl2pPr marL="742950" indent="-285750">
              <a:defRPr sz="3600" b="1">
                <a:solidFill>
                  <a:srgbClr val="4D030A"/>
                </a:solidFill>
                <a:latin typeface="Verdana" pitchFamily="34" charset="0"/>
                <a:cs typeface="Times New Roman" pitchFamily="18" charset="0"/>
              </a:defRPr>
            </a:lvl2pPr>
            <a:lvl3pPr marL="1143000" indent="-228600">
              <a:defRPr sz="3600" b="1">
                <a:solidFill>
                  <a:srgbClr val="4D030A"/>
                </a:solidFill>
                <a:latin typeface="Verdana" pitchFamily="34" charset="0"/>
                <a:cs typeface="Times New Roman" pitchFamily="18" charset="0"/>
              </a:defRPr>
            </a:lvl3pPr>
            <a:lvl4pPr marL="1600200" indent="-228600">
              <a:defRPr sz="3600" b="1">
                <a:solidFill>
                  <a:srgbClr val="4D030A"/>
                </a:solidFill>
                <a:latin typeface="Verdana" pitchFamily="34" charset="0"/>
                <a:cs typeface="Times New Roman" pitchFamily="18" charset="0"/>
              </a:defRPr>
            </a:lvl4pPr>
            <a:lvl5pPr marL="2057400" indent="-228600">
              <a:defRPr sz="3600" b="1">
                <a:solidFill>
                  <a:srgbClr val="4D030A"/>
                </a:solidFill>
                <a:latin typeface="Verdana" pitchFamily="34" charset="0"/>
                <a:cs typeface="Times New Roman" pitchFamily="18" charset="0"/>
              </a:defRPr>
            </a:lvl5pPr>
            <a:lvl6pPr marL="2514600" indent="-228600" eaLnBrk="0" fontAlgn="base" hangingPunct="0">
              <a:spcBef>
                <a:spcPct val="0"/>
              </a:spcBef>
              <a:spcAft>
                <a:spcPct val="0"/>
              </a:spcAft>
              <a:defRPr sz="3600" b="1">
                <a:solidFill>
                  <a:srgbClr val="4D030A"/>
                </a:solidFill>
                <a:latin typeface="Verdana" pitchFamily="34" charset="0"/>
                <a:cs typeface="Times New Roman" pitchFamily="18" charset="0"/>
              </a:defRPr>
            </a:lvl6pPr>
            <a:lvl7pPr marL="2971800" indent="-228600" eaLnBrk="0" fontAlgn="base" hangingPunct="0">
              <a:spcBef>
                <a:spcPct val="0"/>
              </a:spcBef>
              <a:spcAft>
                <a:spcPct val="0"/>
              </a:spcAft>
              <a:defRPr sz="3600" b="1">
                <a:solidFill>
                  <a:srgbClr val="4D030A"/>
                </a:solidFill>
                <a:latin typeface="Verdana" pitchFamily="34" charset="0"/>
                <a:cs typeface="Times New Roman" pitchFamily="18" charset="0"/>
              </a:defRPr>
            </a:lvl7pPr>
            <a:lvl8pPr marL="3429000" indent="-228600" eaLnBrk="0" fontAlgn="base" hangingPunct="0">
              <a:spcBef>
                <a:spcPct val="0"/>
              </a:spcBef>
              <a:spcAft>
                <a:spcPct val="0"/>
              </a:spcAft>
              <a:defRPr sz="3600" b="1">
                <a:solidFill>
                  <a:srgbClr val="4D030A"/>
                </a:solidFill>
                <a:latin typeface="Verdana" pitchFamily="34" charset="0"/>
                <a:cs typeface="Times New Roman" pitchFamily="18" charset="0"/>
              </a:defRPr>
            </a:lvl8pPr>
            <a:lvl9pPr marL="3886200" indent="-228600" eaLnBrk="0" fontAlgn="base" hangingPunct="0">
              <a:spcBef>
                <a:spcPct val="0"/>
              </a:spcBef>
              <a:spcAft>
                <a:spcPct val="0"/>
              </a:spcAft>
              <a:defRPr sz="3600" b="1">
                <a:solidFill>
                  <a:srgbClr val="4D030A"/>
                </a:solidFill>
                <a:latin typeface="Verdana" pitchFamily="34" charset="0"/>
                <a:cs typeface="Times New Roman" pitchFamily="18" charset="0"/>
              </a:defRPr>
            </a:lvl9pPr>
          </a:lstStyle>
          <a:p>
            <a:pPr algn="ctr" defTabSz="1219170">
              <a:defRPr/>
            </a:pPr>
            <a:r>
              <a:rPr lang="ru-RU" altLang="ru-RU" sz="2800" dirty="0">
                <a:solidFill>
                  <a:srgbClr val="F8F8F8"/>
                </a:solidFill>
                <a:effectLst>
                  <a:outerShdw blurRad="38100" dist="38100" dir="2700000" algn="tl">
                    <a:srgbClr val="000000"/>
                  </a:outerShdw>
                </a:effectLst>
                <a:latin typeface="Book Antiqua" pitchFamily="18" charset="0"/>
                <a:cs typeface="Arial" pitchFamily="34" charset="0"/>
              </a:rPr>
              <a:t>Плодородие земли</a:t>
            </a:r>
          </a:p>
        </p:txBody>
      </p:sp>
      <p:sp>
        <p:nvSpPr>
          <p:cNvPr id="22" name="AutoShape 13">
            <a:extLst>
              <a:ext uri="{FF2B5EF4-FFF2-40B4-BE49-F238E27FC236}">
                <a16:creationId xmlns:a16="http://schemas.microsoft.com/office/drawing/2014/main" id="{AE225FEA-1063-5044-BF7A-6A6EBC0D1DBF}"/>
              </a:ext>
            </a:extLst>
          </p:cNvPr>
          <p:cNvSpPr>
            <a:spLocks noChangeArrowheads="1"/>
          </p:cNvSpPr>
          <p:nvPr/>
        </p:nvSpPr>
        <p:spPr bwMode="auto">
          <a:xfrm>
            <a:off x="248881" y="5644931"/>
            <a:ext cx="7323181" cy="1181723"/>
          </a:xfrm>
          <a:prstGeom prst="wedgeRoundRectCallout">
            <a:avLst>
              <a:gd name="adj1" fmla="val 79986"/>
              <a:gd name="adj2" fmla="val -194759"/>
              <a:gd name="adj3" fmla="val 16667"/>
            </a:avLst>
          </a:prstGeom>
          <a:gradFill rotWithShape="1">
            <a:gsLst>
              <a:gs pos="0">
                <a:srgbClr val="E68422">
                  <a:tint val="50000"/>
                  <a:satMod val="300000"/>
                </a:srgbClr>
              </a:gs>
              <a:gs pos="35000">
                <a:srgbClr val="E68422">
                  <a:tint val="37000"/>
                  <a:satMod val="300000"/>
                </a:srgbClr>
              </a:gs>
              <a:gs pos="100000">
                <a:srgbClr val="E68422">
                  <a:tint val="15000"/>
                  <a:satMod val="350000"/>
                </a:srgbClr>
              </a:gs>
            </a:gsLst>
            <a:lin ang="16200000" scaled="1"/>
          </a:gradFill>
          <a:ln w="9525" cap="flat" cmpd="sng" algn="ctr">
            <a:solidFill>
              <a:srgbClr val="002060"/>
            </a:solidFill>
            <a:prstDash val="solid"/>
            <a:headEnd/>
            <a:tailEnd/>
          </a:ln>
          <a:effectLst>
            <a:outerShdw blurRad="40000" dist="20000" dir="5400000" rotWithShape="0">
              <a:srgbClr val="000000">
                <a:alpha val="38000"/>
              </a:srgbClr>
            </a:outerShdw>
          </a:effectLst>
          <a:scene3d>
            <a:camera prst="orthographicFront"/>
            <a:lightRig rig="threePt" dir="t"/>
          </a:scene3d>
          <a:sp3d>
            <a:bevelT prst="angle"/>
          </a:sp3d>
        </p:spPr>
        <p:txBody>
          <a:bodyPr anchor="ctr"/>
          <a:lstStyle>
            <a:lvl1pPr>
              <a:spcBef>
                <a:spcPct val="20000"/>
              </a:spcBef>
              <a:buClr>
                <a:schemeClr val="hlink"/>
              </a:buClr>
              <a:buSzPct val="65000"/>
              <a:buFont typeface="Wingdings" pitchFamily="2" charset="2"/>
              <a:buChar char="n"/>
              <a:defRPr sz="3200">
                <a:solidFill>
                  <a:schemeClr val="tx1"/>
                </a:solidFill>
                <a:latin typeface="Tahoma" pitchFamily="34" charset="0"/>
                <a:cs typeface="Times New Roman" pitchFamily="18"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itchFamily="34" charset="0"/>
                <a:cs typeface="Times New Roman" pitchFamily="18"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itchFamily="34" charset="0"/>
                <a:cs typeface="Times New Roman" pitchFamily="18"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itchFamily="34" charset="0"/>
                <a:cs typeface="Times New Roman" pitchFamily="18"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itchFamily="34" charset="0"/>
                <a:cs typeface="Times New Roman" pitchFamily="18"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Times New Roman" pitchFamily="18"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Times New Roman" pitchFamily="18"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Times New Roman" pitchFamily="18"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Times New Roman" pitchFamily="18" charset="0"/>
              </a:defRPr>
            </a:lvl9pPr>
          </a:lstStyle>
          <a:p>
            <a:pPr algn="ctr" defTabSz="1219170">
              <a:spcBef>
                <a:spcPct val="0"/>
              </a:spcBef>
              <a:buClrTx/>
              <a:buSzTx/>
              <a:buNone/>
              <a:defRPr/>
            </a:pPr>
            <a:r>
              <a:rPr lang="ru-RU" altLang="ru-RU" sz="2133" b="1" i="1" dirty="0">
                <a:solidFill>
                  <a:srgbClr val="4D030A"/>
                </a:solidFill>
                <a:latin typeface="Cambria" panose="02040503050406030204" pitchFamily="18" charset="0"/>
              </a:rPr>
              <a:t>«Число земледельцев и ремесленников, работающих в государстве, находится в естественной пропорции к спросу на них</a:t>
            </a:r>
            <a:r>
              <a:rPr lang="ru-RU" altLang="ru-RU" sz="2133" b="1" i="1" dirty="0">
                <a:solidFill>
                  <a:srgbClr val="65281B"/>
                </a:solidFill>
                <a:latin typeface="Cambria" panose="02040503050406030204" pitchFamily="18" charset="0"/>
              </a:rPr>
              <a:t>»</a:t>
            </a:r>
          </a:p>
        </p:txBody>
      </p:sp>
      <p:cxnSp>
        <p:nvCxnSpPr>
          <p:cNvPr id="25" name="Прямая со стрелкой 24">
            <a:extLst>
              <a:ext uri="{FF2B5EF4-FFF2-40B4-BE49-F238E27FC236}">
                <a16:creationId xmlns:a16="http://schemas.microsoft.com/office/drawing/2014/main" id="{E874B713-8B2E-5E4E-A1A9-5967DEEF3597}"/>
              </a:ext>
            </a:extLst>
          </p:cNvPr>
          <p:cNvCxnSpPr>
            <a:cxnSpLocks/>
          </p:cNvCxnSpPr>
          <p:nvPr/>
        </p:nvCxnSpPr>
        <p:spPr>
          <a:xfrm>
            <a:off x="9158947" y="901702"/>
            <a:ext cx="0" cy="1058954"/>
          </a:xfrm>
          <a:prstGeom prst="straightConnector1">
            <a:avLst/>
          </a:prstGeom>
          <a:noFill/>
          <a:ln w="127000" cap="flat" cmpd="sng" algn="ctr">
            <a:solidFill>
              <a:schemeClr val="accent1">
                <a:lumMod val="75000"/>
              </a:schemeClr>
            </a:solidFill>
            <a:prstDash val="solid"/>
            <a:headEnd type="none" w="med" len="med"/>
            <a:tailEnd type="triangle" w="med" len="med"/>
          </a:ln>
          <a:effectLst/>
        </p:spPr>
      </p:cxnSp>
      <p:cxnSp>
        <p:nvCxnSpPr>
          <p:cNvPr id="28" name="Прямая со стрелкой 27">
            <a:extLst>
              <a:ext uri="{FF2B5EF4-FFF2-40B4-BE49-F238E27FC236}">
                <a16:creationId xmlns:a16="http://schemas.microsoft.com/office/drawing/2014/main" id="{6F195D3F-AF21-C744-93D2-CA4ED88E8648}"/>
              </a:ext>
            </a:extLst>
          </p:cNvPr>
          <p:cNvCxnSpPr>
            <a:cxnSpLocks/>
          </p:cNvCxnSpPr>
          <p:nvPr/>
        </p:nvCxnSpPr>
        <p:spPr>
          <a:xfrm flipV="1">
            <a:off x="9498110" y="4956493"/>
            <a:ext cx="0" cy="741198"/>
          </a:xfrm>
          <a:prstGeom prst="straightConnector1">
            <a:avLst/>
          </a:prstGeom>
          <a:noFill/>
          <a:ln w="127000" cap="flat" cmpd="sng" algn="ctr">
            <a:solidFill>
              <a:srgbClr val="4B362F"/>
            </a:solidFill>
            <a:prstDash val="solid"/>
            <a:headEnd type="none" w="med" len="med"/>
            <a:tailEnd type="triangle" w="med" len="med"/>
          </a:ln>
          <a:effectLst/>
        </p:spPr>
      </p:cxnSp>
    </p:spTree>
    <p:extLst>
      <p:ext uri="{BB962C8B-B14F-4D97-AF65-F5344CB8AC3E}">
        <p14:creationId xmlns:p14="http://schemas.microsoft.com/office/powerpoint/2010/main" val="2664261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2000"/>
                                        <p:tgtEl>
                                          <p:spTgt spid="1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500"/>
                                        <p:tgtEl>
                                          <p:spTgt spid="18"/>
                                        </p:tgtEl>
                                      </p:cBhvr>
                                    </p:animEffect>
                                  </p:childTnLst>
                                </p:cTn>
                              </p:par>
                            </p:childTnLst>
                          </p:cTn>
                        </p:par>
                        <p:par>
                          <p:cTn id="12" fill="hold">
                            <p:stCondLst>
                              <p:cond delay="3500"/>
                            </p:stCondLst>
                            <p:childTnLst>
                              <p:par>
                                <p:cTn id="13" presetID="2" presetClass="entr" presetSubtype="4"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750" fill="hold"/>
                                        <p:tgtEl>
                                          <p:spTgt spid="21"/>
                                        </p:tgtEl>
                                        <p:attrNameLst>
                                          <p:attrName>ppt_x</p:attrName>
                                        </p:attrNameLst>
                                      </p:cBhvr>
                                      <p:tavLst>
                                        <p:tav tm="0">
                                          <p:val>
                                            <p:strVal val="#ppt_x"/>
                                          </p:val>
                                        </p:tav>
                                        <p:tav tm="100000">
                                          <p:val>
                                            <p:strVal val="#ppt_x"/>
                                          </p:val>
                                        </p:tav>
                                      </p:tavLst>
                                    </p:anim>
                                    <p:anim calcmode="lin" valueType="num">
                                      <p:cBhvr additive="base">
                                        <p:cTn id="16" dur="1750" fill="hold"/>
                                        <p:tgtEl>
                                          <p:spTgt spid="21"/>
                                        </p:tgtEl>
                                        <p:attrNameLst>
                                          <p:attrName>ppt_y</p:attrName>
                                        </p:attrNameLst>
                                      </p:cBhvr>
                                      <p:tavLst>
                                        <p:tav tm="0">
                                          <p:val>
                                            <p:strVal val="1+#ppt_h/2"/>
                                          </p:val>
                                        </p:tav>
                                        <p:tav tm="100000">
                                          <p:val>
                                            <p:strVal val="#ppt_y"/>
                                          </p:val>
                                        </p:tav>
                                      </p:tavLst>
                                    </p:anim>
                                  </p:childTnLst>
                                </p:cTn>
                              </p:par>
                            </p:childTnLst>
                          </p:cTn>
                        </p:par>
                        <p:par>
                          <p:cTn id="17" fill="hold">
                            <p:stCondLst>
                              <p:cond delay="5250"/>
                            </p:stCondLst>
                            <p:childTnLst>
                              <p:par>
                                <p:cTn id="18" presetID="6" presetClass="entr" presetSubtype="16"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circle(in)">
                                      <p:cBhvr>
                                        <p:cTn id="20" dur="125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bg/>
                                          </p:spTgt>
                                        </p:tgtEl>
                                        <p:attrNameLst>
                                          <p:attrName>style.visibility</p:attrName>
                                        </p:attrNameLst>
                                      </p:cBhvr>
                                      <p:to>
                                        <p:strVal val="visible"/>
                                      </p:to>
                                    </p:set>
                                    <p:animEffect transition="in" filter="wipe(up)">
                                      <p:cBhvr>
                                        <p:cTn id="25" dur="10"/>
                                        <p:tgtEl>
                                          <p:spTgt spid="3">
                                            <p:bg/>
                                          </p:spTgt>
                                        </p:tgtEl>
                                      </p:cBhvr>
                                    </p:animEffect>
                                  </p:childTnLst>
                                </p:cTn>
                              </p:par>
                            </p:childTnLst>
                          </p:cTn>
                        </p:par>
                        <p:par>
                          <p:cTn id="26" fill="hold">
                            <p:stCondLst>
                              <p:cond delay="10"/>
                            </p:stCondLst>
                            <p:childTnLst>
                              <p:par>
                                <p:cTn id="27" presetID="22" presetClass="entr" presetSubtype="1" fill="hold" grpId="0" nodeType="after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up)">
                                      <p:cBhvr>
                                        <p:cTn id="29" dur="1500"/>
                                        <p:tgtEl>
                                          <p:spTgt spid="3">
                                            <p:txEl>
                                              <p:pRg st="0" end="0"/>
                                            </p:txEl>
                                          </p:spTgt>
                                        </p:tgtEl>
                                      </p:cBhvr>
                                    </p:animEffect>
                                  </p:childTnLst>
                                </p:cTn>
                              </p:par>
                            </p:childTnLst>
                          </p:cTn>
                        </p:par>
                        <p:par>
                          <p:cTn id="30" fill="hold">
                            <p:stCondLst>
                              <p:cond delay="1510"/>
                            </p:stCondLst>
                            <p:childTnLst>
                              <p:par>
                                <p:cTn id="31" presetID="22" presetClass="entr" presetSubtype="1" fill="hold" grpId="0" nodeType="after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up)">
                                      <p:cBhvr>
                                        <p:cTn id="33" dur="1500"/>
                                        <p:tgtEl>
                                          <p:spTgt spid="3">
                                            <p:txEl>
                                              <p:pRg st="2" end="2"/>
                                            </p:txEl>
                                          </p:spTgt>
                                        </p:tgtEl>
                                      </p:cBhvr>
                                    </p:animEffect>
                                  </p:childTnLst>
                                </p:cTn>
                              </p:par>
                            </p:childTnLst>
                          </p:cTn>
                        </p:par>
                        <p:par>
                          <p:cTn id="34" fill="hold">
                            <p:stCondLst>
                              <p:cond delay="3010"/>
                            </p:stCondLst>
                            <p:childTnLst>
                              <p:par>
                                <p:cTn id="35" presetID="22" presetClass="entr" presetSubtype="1" fill="hold" grpId="0"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up)">
                                      <p:cBhvr>
                                        <p:cTn id="37" dur="1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checkerboard(across)">
                                      <p:cBhvr>
                                        <p:cTn id="42" dur="2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par>
                          <p:cTn id="48" fill="hold">
                            <p:stCondLst>
                              <p:cond delay="2000"/>
                            </p:stCondLst>
                            <p:childTnLst>
                              <p:par>
                                <p:cTn id="49" presetID="6" presetClass="entr" presetSubtype="16"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ircle(in)">
                                      <p:cBhvr>
                                        <p:cTn id="5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9"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8041CE-C465-8E49-9FAA-CFCBEB56DDEF}"/>
              </a:ext>
            </a:extLst>
          </p:cNvPr>
          <p:cNvSpPr>
            <a:spLocks noGrp="1"/>
          </p:cNvSpPr>
          <p:nvPr>
            <p:ph type="title"/>
          </p:nvPr>
        </p:nvSpPr>
        <p:spPr>
          <a:xfrm>
            <a:off x="197137" y="5916416"/>
            <a:ext cx="3692005" cy="797407"/>
          </a:xfrm>
        </p:spPr>
        <p:txBody>
          <a:bodyPr>
            <a:normAutofit fontScale="90000"/>
          </a:bodyPr>
          <a:lstStyle/>
          <a:p>
            <a:pPr marL="268288" indent="-268288">
              <a:buFont typeface="Arial" panose="020B0604020202020204" pitchFamily="34" charset="0"/>
              <a:buChar char="•"/>
            </a:pPr>
            <a:r>
              <a:rPr lang="ru-RU" sz="2800" b="1" dirty="0">
                <a:latin typeface="+mn-lt"/>
              </a:rPr>
              <a:t>Аристократы – законодатели моды</a:t>
            </a:r>
            <a:endParaRPr lang="en-GH" sz="2800" b="1">
              <a:latin typeface="+mn-lt"/>
            </a:endParaRP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2">
            <a:extLst>
              <a:ext uri="{FF2B5EF4-FFF2-40B4-BE49-F238E27FC236}">
                <a16:creationId xmlns:a16="http://schemas.microsoft.com/office/drawing/2014/main" id="{34F4AA1C-1F13-534A-992F-B7E184BF09EC}"/>
              </a:ext>
            </a:extLst>
          </p:cNvPr>
          <p:cNvSpPr>
            <a:spLocks noChangeArrowheads="1"/>
          </p:cNvSpPr>
          <p:nvPr/>
        </p:nvSpPr>
        <p:spPr bwMode="auto">
          <a:xfrm>
            <a:off x="4447308" y="808382"/>
            <a:ext cx="6047759" cy="23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7" name="Объект 6">
            <a:extLst>
              <a:ext uri="{FF2B5EF4-FFF2-40B4-BE49-F238E27FC236}">
                <a16:creationId xmlns:a16="http://schemas.microsoft.com/office/drawing/2014/main" id="{EF2BE3D5-75BD-2947-82C1-8C0380FFD47A}"/>
              </a:ext>
            </a:extLst>
          </p:cNvPr>
          <p:cNvSpPr>
            <a:spLocks noGrp="1"/>
          </p:cNvSpPr>
          <p:nvPr>
            <p:ph idx="1"/>
          </p:nvPr>
        </p:nvSpPr>
        <p:spPr>
          <a:xfrm>
            <a:off x="4167268" y="1"/>
            <a:ext cx="8024732" cy="6713822"/>
          </a:xfrm>
        </p:spPr>
        <p:txBody>
          <a:bodyPr anchor="ctr">
            <a:normAutofit fontScale="92500" lnSpcReduction="10000"/>
          </a:bodyPr>
          <a:lstStyle/>
          <a:p>
            <a:r>
              <a:rPr lang="ru-RU" sz="2500" b="1" dirty="0">
                <a:solidFill>
                  <a:srgbClr val="C00000"/>
                </a:solidFill>
              </a:rPr>
              <a:t>Земельный собственник, который распоряжается третью продукции земли, – это главное действующее лицо, определяющее возможные изменения в потреблении</a:t>
            </a:r>
            <a:r>
              <a:rPr lang="ru-RU" sz="2500" dirty="0"/>
              <a:t>. Крестьяне и ремесленники, живущие сегодняшним днем, меняют свой образ жизни только по необходимости. Если же среди немногих более зажиточных фермеров, мастеров-ремесленников или других предпринимателей найдутся такие, кто изменяет свои расходы и потребление, то они всегда следуют примеру вельмож и земельных собственников. Они подражают их одежде, еде и образу жизни. Если земельным собственникам понравится носить тонкое белье, шелка и кружева, то спрос на эти товары будет выше, чем спрос самих земельных собственников.</a:t>
            </a:r>
            <a:r>
              <a:rPr lang="en-US" sz="1900" dirty="0"/>
              <a:t>(</a:t>
            </a:r>
            <a:r>
              <a:rPr lang="ru-RU" sz="1900" dirty="0"/>
              <a:t>Ч. </a:t>
            </a:r>
            <a:r>
              <a:rPr lang="en-US" sz="1900" dirty="0"/>
              <a:t>I, </a:t>
            </a:r>
            <a:r>
              <a:rPr lang="ru-RU" sz="1900" dirty="0"/>
              <a:t>гл. </a:t>
            </a:r>
            <a:r>
              <a:rPr lang="en-US" sz="1900" dirty="0"/>
              <a:t>XIV)</a:t>
            </a:r>
            <a:endParaRPr lang="ru-RU" sz="1900" dirty="0"/>
          </a:p>
          <a:p>
            <a:r>
              <a:rPr lang="ru-RU" sz="2500" b="1" dirty="0">
                <a:solidFill>
                  <a:srgbClr val="C00000"/>
                </a:solidFill>
              </a:rPr>
              <a:t>Пример государя, которому следует его двор, обычно способен определить склонности и вкусы остальных земельных собственников, а пример последних естественным образом влияет на все низшие сословия. Так что не приходится сомневаться, что государь своим собственным примером и без всякого принуждения может придать труду своих подданных такой оборот, какой пожелает</a:t>
            </a:r>
            <a:r>
              <a:rPr lang="ru-RU" sz="2500" dirty="0"/>
              <a:t>. </a:t>
            </a:r>
            <a:r>
              <a:rPr lang="en-US" sz="1900" dirty="0"/>
              <a:t>(</a:t>
            </a:r>
            <a:r>
              <a:rPr lang="ru-RU" sz="1900" dirty="0"/>
              <a:t>Ч. </a:t>
            </a:r>
            <a:r>
              <a:rPr lang="en-US" sz="1900" dirty="0"/>
              <a:t>I, </a:t>
            </a:r>
            <a:r>
              <a:rPr lang="ru-RU" sz="1900" dirty="0"/>
              <a:t>гл. </a:t>
            </a:r>
            <a:r>
              <a:rPr lang="en-US" sz="1900" dirty="0"/>
              <a:t>XIV)</a:t>
            </a:r>
            <a:endParaRPr lang="ru-RU" sz="1900" dirty="0"/>
          </a:p>
        </p:txBody>
      </p:sp>
      <p:pic>
        <p:nvPicPr>
          <p:cNvPr id="10" name="Рисунок 5">
            <a:extLst>
              <a:ext uri="{FF2B5EF4-FFF2-40B4-BE49-F238E27FC236}">
                <a16:creationId xmlns:a16="http://schemas.microsoft.com/office/drawing/2014/main" id="{8EA16F87-3353-3A4E-8DAC-A2B905813B1B}"/>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97137" y="1046179"/>
            <a:ext cx="3692005" cy="4798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0905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20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2000"/>
                                        <p:tgtEl>
                                          <p:spTgt spid="2"/>
                                        </p:tgtEl>
                                      </p:cBhvr>
                                    </p:animEffect>
                                  </p:childTnLst>
                                </p:cTn>
                              </p:par>
                            </p:childTnLst>
                          </p:cTn>
                        </p:par>
                        <p:par>
                          <p:cTn id="11" fill="hold">
                            <p:stCondLst>
                              <p:cond delay="2000"/>
                            </p:stCondLst>
                            <p:childTnLst>
                              <p:par>
                                <p:cTn id="12" presetID="22" presetClass="entr" presetSubtype="1"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up)">
                                      <p:cBhvr>
                                        <p:cTn id="14" dur="4500"/>
                                        <p:tgtEl>
                                          <p:spTgt spid="7">
                                            <p:txEl>
                                              <p:pRg st="0" end="0"/>
                                            </p:txEl>
                                          </p:spTgt>
                                        </p:tgtEl>
                                      </p:cBhvr>
                                    </p:animEffect>
                                  </p:childTnLst>
                                </p:cTn>
                              </p:par>
                            </p:childTnLst>
                          </p:cTn>
                        </p:par>
                        <p:par>
                          <p:cTn id="15" fill="hold">
                            <p:stCondLst>
                              <p:cond delay="6500"/>
                            </p:stCondLst>
                            <p:childTnLst>
                              <p:par>
                                <p:cTn id="16" presetID="22" presetClass="entr" presetSubtype="1" fill="hold" grpId="0" nodeType="afterEffect">
                                  <p:stCondLst>
                                    <p:cond delay="250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up)">
                                      <p:cBhvr>
                                        <p:cTn id="18" dur="325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8041CE-C465-8E49-9FAA-CFCBEB56DDEF}"/>
              </a:ext>
            </a:extLst>
          </p:cNvPr>
          <p:cNvSpPr>
            <a:spLocks noGrp="1"/>
          </p:cNvSpPr>
          <p:nvPr>
            <p:ph type="title"/>
          </p:nvPr>
        </p:nvSpPr>
        <p:spPr>
          <a:xfrm>
            <a:off x="85416" y="4765895"/>
            <a:ext cx="3942775" cy="797407"/>
          </a:xfrm>
        </p:spPr>
        <p:txBody>
          <a:bodyPr>
            <a:normAutofit/>
          </a:bodyPr>
          <a:lstStyle/>
          <a:p>
            <a:pPr marL="268288" indent="-268288">
              <a:buFont typeface="Arial" panose="020B0604020202020204" pitchFamily="34" charset="0"/>
              <a:buChar char="•"/>
            </a:pPr>
            <a:r>
              <a:rPr lang="ru-RU" sz="2400" b="1" dirty="0">
                <a:latin typeface="+mn-lt"/>
              </a:rPr>
              <a:t>Аристократия – источник  нерациональности  </a:t>
            </a:r>
            <a:endParaRPr lang="en-GH" sz="2400" b="1">
              <a:latin typeface="+mn-lt"/>
            </a:endParaRP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2">
            <a:extLst>
              <a:ext uri="{FF2B5EF4-FFF2-40B4-BE49-F238E27FC236}">
                <a16:creationId xmlns:a16="http://schemas.microsoft.com/office/drawing/2014/main" id="{34F4AA1C-1F13-534A-992F-B7E184BF09EC}"/>
              </a:ext>
            </a:extLst>
          </p:cNvPr>
          <p:cNvSpPr>
            <a:spLocks noChangeArrowheads="1"/>
          </p:cNvSpPr>
          <p:nvPr/>
        </p:nvSpPr>
        <p:spPr bwMode="auto">
          <a:xfrm>
            <a:off x="4447308" y="808382"/>
            <a:ext cx="6047759" cy="23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7" name="Объект 6">
            <a:extLst>
              <a:ext uri="{FF2B5EF4-FFF2-40B4-BE49-F238E27FC236}">
                <a16:creationId xmlns:a16="http://schemas.microsoft.com/office/drawing/2014/main" id="{EF2BE3D5-75BD-2947-82C1-8C0380FFD47A}"/>
              </a:ext>
            </a:extLst>
          </p:cNvPr>
          <p:cNvSpPr>
            <a:spLocks noGrp="1"/>
          </p:cNvSpPr>
          <p:nvPr>
            <p:ph idx="1"/>
          </p:nvPr>
        </p:nvSpPr>
        <p:spPr>
          <a:xfrm>
            <a:off x="4246578" y="4294"/>
            <a:ext cx="7764190" cy="6849414"/>
          </a:xfrm>
        </p:spPr>
        <p:txBody>
          <a:bodyPr anchor="ctr">
            <a:normAutofit/>
          </a:bodyPr>
          <a:lstStyle/>
          <a:p>
            <a:r>
              <a:rPr lang="ru-RU" sz="2400" b="1" dirty="0"/>
              <a:t>Глава </a:t>
            </a:r>
            <a:r>
              <a:rPr lang="en-US" sz="2400" b="1" dirty="0"/>
              <a:t>XV</a:t>
            </a:r>
            <a:r>
              <a:rPr lang="ru-RU" sz="2400" b="1" dirty="0"/>
              <a:t>. </a:t>
            </a:r>
            <a:r>
              <a:rPr lang="ru-RU" sz="2400" b="1" i="1" dirty="0"/>
              <a:t>Увеличение и сокращение населения в государстве в основном зависит от вкусов, моды и образа жизни земельных собственников </a:t>
            </a:r>
          </a:p>
          <a:p>
            <a:r>
              <a:rPr lang="ru-RU" sz="2400" dirty="0"/>
              <a:t>Если земельные собственники переезжают из сельской местности жить в города вдали от своих поместий, то необходимо будет кормить лошадей для транспортировки в город продуктов питания как для них самих, так и для домашней прислуги, ремесленников и остальных переезжающих вместе с земельными собственниками в город.</a:t>
            </a:r>
          </a:p>
          <a:p>
            <a:r>
              <a:rPr lang="ru-RU" sz="2400" dirty="0"/>
              <a:t>Доставка вина из Бургундии в Париж стоит зачастую больше, чем само вино стоит на месте его производства; это значит, что земли для содержания ломовых лошадей и тех, кто ухаживает за ними, потребуется больше, чем для производства вина и содержание всех, кто в этом производстве участвует. </a:t>
            </a:r>
            <a:r>
              <a:rPr lang="ru-RU" sz="2400" b="1" dirty="0">
                <a:solidFill>
                  <a:srgbClr val="C00000"/>
                </a:solidFill>
              </a:rPr>
              <a:t>Чем больше лошадей содержится в государстве, тем меньше еды остается людям. </a:t>
            </a:r>
          </a:p>
        </p:txBody>
      </p:sp>
      <p:pic>
        <p:nvPicPr>
          <p:cNvPr id="11" name="Рисунок 10">
            <a:hlinkClick r:id="rId3"/>
            <a:extLst>
              <a:ext uri="{FF2B5EF4-FFF2-40B4-BE49-F238E27FC236}">
                <a16:creationId xmlns:a16="http://schemas.microsoft.com/office/drawing/2014/main" id="{4F670B20-C928-BC42-87C6-5F9ABE00BE7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5416" y="1294698"/>
            <a:ext cx="3996435" cy="3202497"/>
          </a:xfrm>
          <a:prstGeom prst="rect">
            <a:avLst/>
          </a:prstGeom>
          <a:noFill/>
          <a:ln>
            <a:noFill/>
          </a:ln>
        </p:spPr>
      </p:pic>
    </p:spTree>
    <p:extLst>
      <p:ext uri="{BB962C8B-B14F-4D97-AF65-F5344CB8AC3E}">
        <p14:creationId xmlns:p14="http://schemas.microsoft.com/office/powerpoint/2010/main" val="19298225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2000"/>
                                        <p:tgtEl>
                                          <p:spTgt spid="1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2000"/>
                                        <p:tgtEl>
                                          <p:spTgt spid="2"/>
                                        </p:tgtEl>
                                      </p:cBhvr>
                                    </p:animEffect>
                                  </p:childTnLst>
                                </p:cTn>
                              </p:par>
                            </p:childTnLst>
                          </p:cTn>
                        </p:par>
                        <p:par>
                          <p:cTn id="11" fill="hold">
                            <p:stCondLst>
                              <p:cond delay="2000"/>
                            </p:stCondLst>
                            <p:childTnLst>
                              <p:par>
                                <p:cTn id="12" presetID="22" presetClass="entr" presetSubtype="1"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up)">
                                      <p:cBhvr>
                                        <p:cTn id="14" dur="1750"/>
                                        <p:tgtEl>
                                          <p:spTgt spid="7">
                                            <p:txEl>
                                              <p:pRg st="0" end="0"/>
                                            </p:txEl>
                                          </p:spTgt>
                                        </p:tgtEl>
                                      </p:cBhvr>
                                    </p:animEffect>
                                  </p:childTnLst>
                                </p:cTn>
                              </p:par>
                            </p:childTnLst>
                          </p:cTn>
                        </p:par>
                        <p:par>
                          <p:cTn id="15" fill="hold">
                            <p:stCondLst>
                              <p:cond delay="3750"/>
                            </p:stCondLst>
                            <p:childTnLst>
                              <p:par>
                                <p:cTn id="16" presetID="22" presetClass="entr" presetSubtype="1" fill="hold" grpId="0" nodeType="after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up)">
                                      <p:cBhvr>
                                        <p:cTn id="18" dur="3000"/>
                                        <p:tgtEl>
                                          <p:spTgt spid="7">
                                            <p:txEl>
                                              <p:pRg st="1" end="1"/>
                                            </p:txEl>
                                          </p:spTgt>
                                        </p:tgtEl>
                                      </p:cBhvr>
                                    </p:animEffect>
                                  </p:childTnLst>
                                </p:cTn>
                              </p:par>
                            </p:childTnLst>
                          </p:cTn>
                        </p:par>
                        <p:par>
                          <p:cTn id="19" fill="hold">
                            <p:stCondLst>
                              <p:cond delay="6750"/>
                            </p:stCondLst>
                            <p:childTnLst>
                              <p:par>
                                <p:cTn id="20" presetID="22" presetClass="entr" presetSubtype="1" fill="hold" grpId="0" nodeType="after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up)">
                                      <p:cBhvr>
                                        <p:cTn id="22" dur="3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92CFBCF5-1DCE-BF44-967F-1F277C8E924A}"/>
              </a:ext>
            </a:extLst>
          </p:cNvPr>
          <p:cNvSpPr>
            <a:spLocks noGrp="1"/>
          </p:cNvSpPr>
          <p:nvPr>
            <p:ph idx="1"/>
          </p:nvPr>
        </p:nvSpPr>
        <p:spPr>
          <a:xfrm>
            <a:off x="5936615" y="210065"/>
            <a:ext cx="5697220" cy="6328847"/>
          </a:xfrm>
        </p:spPr>
        <p:txBody>
          <a:bodyPr anchor="ctr">
            <a:normAutofit fontScale="92500"/>
          </a:bodyPr>
          <a:lstStyle/>
          <a:p>
            <a:r>
              <a:rPr lang="ru-RU" dirty="0"/>
              <a:t>Когда земельный собственник уволит значительное число домашних слуг и увеличит число лошадей, это вызовет избыток зерна по отношению к потребностям населения, и оно станет дешевым, а сено дорогим. Вследствие этого фермеры расширят пастбища и сократят производство зерна, чтобы привести их в соответствие с потреблением. Таким образом, </a:t>
            </a:r>
            <a:r>
              <a:rPr lang="ru-RU" b="1" dirty="0">
                <a:solidFill>
                  <a:srgbClr val="C00000"/>
                </a:solidFill>
              </a:rPr>
              <a:t>вкусы и мода земельных собственников предопределяют использование земли и вызывают колебания в потреблении, порождающие колебания рыночных цен</a:t>
            </a:r>
            <a:r>
              <a:rPr lang="ru-RU" dirty="0"/>
              <a:t>.  (Часть 1, гл. </a:t>
            </a:r>
            <a:r>
              <a:rPr lang="en-US" dirty="0"/>
              <a:t>XIV)</a:t>
            </a:r>
            <a:endParaRPr lang="en-GH" dirty="0"/>
          </a:p>
        </p:txBody>
      </p:sp>
      <p:sp>
        <p:nvSpPr>
          <p:cNvPr id="5" name="Заголовок 4">
            <a:extLst>
              <a:ext uri="{FF2B5EF4-FFF2-40B4-BE49-F238E27FC236}">
                <a16:creationId xmlns:a16="http://schemas.microsoft.com/office/drawing/2014/main" id="{90A315DA-4837-0844-B77A-C322D040C49E}"/>
              </a:ext>
            </a:extLst>
          </p:cNvPr>
          <p:cNvSpPr>
            <a:spLocks noGrp="1"/>
          </p:cNvSpPr>
          <p:nvPr>
            <p:ph type="title"/>
          </p:nvPr>
        </p:nvSpPr>
        <p:spPr>
          <a:xfrm>
            <a:off x="103679" y="5096510"/>
            <a:ext cx="3158505" cy="945944"/>
          </a:xfrm>
        </p:spPr>
        <p:txBody>
          <a:bodyPr>
            <a:normAutofit fontScale="90000"/>
          </a:bodyPr>
          <a:lstStyle/>
          <a:p>
            <a:pPr marL="342900" indent="-342900">
              <a:buFont typeface="Arial" panose="020B0604020202020204" pitchFamily="34" charset="0"/>
              <a:buChar char="•"/>
            </a:pPr>
            <a:r>
              <a:rPr lang="ru-RU" sz="2400" b="1" dirty="0">
                <a:latin typeface="+mn-lt"/>
              </a:rPr>
              <a:t>Аристократия – фактор неопределенности</a:t>
            </a:r>
          </a:p>
        </p:txBody>
      </p:sp>
      <p:pic>
        <p:nvPicPr>
          <p:cNvPr id="14" name="Рисунок 13" descr="Nicolas de Largillière: Louis XIV and His Family">
            <a:hlinkClick r:id="rId3"/>
            <a:extLst>
              <a:ext uri="{FF2B5EF4-FFF2-40B4-BE49-F238E27FC236}">
                <a16:creationId xmlns:a16="http://schemas.microsoft.com/office/drawing/2014/main" id="{F46758D9-1037-5F41-9F61-E9CD27017F2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1761490"/>
            <a:ext cx="5936615" cy="3335020"/>
          </a:xfrm>
          <a:prstGeom prst="rect">
            <a:avLst/>
          </a:prstGeom>
          <a:noFill/>
          <a:ln>
            <a:noFill/>
          </a:ln>
        </p:spPr>
      </p:pic>
    </p:spTree>
    <p:extLst>
      <p:ext uri="{BB962C8B-B14F-4D97-AF65-F5344CB8AC3E}">
        <p14:creationId xmlns:p14="http://schemas.microsoft.com/office/powerpoint/2010/main" val="931119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2000"/>
                                        <p:tgtEl>
                                          <p:spTgt spid="1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2000"/>
                                        <p:tgtEl>
                                          <p:spTgt spid="5"/>
                                        </p:tgtEl>
                                      </p:cBhvr>
                                    </p:animEffect>
                                  </p:childTnLst>
                                </p:cTn>
                              </p:par>
                            </p:childTnLst>
                          </p:cTn>
                        </p:par>
                        <p:par>
                          <p:cTn id="11" fill="hold">
                            <p:stCondLst>
                              <p:cond delay="2000"/>
                            </p:stCondLst>
                            <p:childTnLst>
                              <p:par>
                                <p:cTn id="12" presetID="22" presetClass="entr" presetSubtype="1" fill="hold" grpId="0" nodeType="after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up)">
                                      <p:cBhvr>
                                        <p:cTn id="14" dur="4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8041CE-C465-8E49-9FAA-CFCBEB56DDEF}"/>
              </a:ext>
            </a:extLst>
          </p:cNvPr>
          <p:cNvSpPr>
            <a:spLocks noGrp="1"/>
          </p:cNvSpPr>
          <p:nvPr>
            <p:ph type="title"/>
          </p:nvPr>
        </p:nvSpPr>
        <p:spPr>
          <a:xfrm>
            <a:off x="91780" y="2631591"/>
            <a:ext cx="3942775" cy="408171"/>
          </a:xfrm>
        </p:spPr>
        <p:txBody>
          <a:bodyPr>
            <a:normAutofit fontScale="90000"/>
          </a:bodyPr>
          <a:lstStyle/>
          <a:p>
            <a:pPr marL="342900" indent="-342900">
              <a:buFont typeface="Arial" panose="020B0604020202020204" pitchFamily="34" charset="0"/>
              <a:buChar char="•"/>
            </a:pPr>
            <a:r>
              <a:rPr lang="ru-RU" sz="2400" b="1" dirty="0">
                <a:latin typeface="+mn-lt"/>
                <a:sym typeface="Wingdings" pitchFamily="2" charset="2"/>
              </a:rPr>
              <a:t>крестьяне и ремесленники</a:t>
            </a:r>
            <a:endParaRPr lang="en-GH" sz="2400" b="1" dirty="0">
              <a:latin typeface="+mn-lt"/>
            </a:endParaRP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2">
            <a:extLst>
              <a:ext uri="{FF2B5EF4-FFF2-40B4-BE49-F238E27FC236}">
                <a16:creationId xmlns:a16="http://schemas.microsoft.com/office/drawing/2014/main" id="{34F4AA1C-1F13-534A-992F-B7E184BF09EC}"/>
              </a:ext>
            </a:extLst>
          </p:cNvPr>
          <p:cNvSpPr>
            <a:spLocks noChangeArrowheads="1"/>
          </p:cNvSpPr>
          <p:nvPr/>
        </p:nvSpPr>
        <p:spPr bwMode="auto">
          <a:xfrm>
            <a:off x="4447308" y="808382"/>
            <a:ext cx="6047759" cy="23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4" name="Title 1">
            <a:extLst>
              <a:ext uri="{FF2B5EF4-FFF2-40B4-BE49-F238E27FC236}">
                <a16:creationId xmlns:a16="http://schemas.microsoft.com/office/drawing/2014/main" id="{9DEC2392-5D34-5B46-854C-99125320E8DA}"/>
              </a:ext>
            </a:extLst>
          </p:cNvPr>
          <p:cNvSpPr txBox="1">
            <a:spLocks/>
          </p:cNvSpPr>
          <p:nvPr/>
        </p:nvSpPr>
        <p:spPr>
          <a:xfrm>
            <a:off x="4633218" y="439026"/>
            <a:ext cx="7372872" cy="59799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600" b="1" dirty="0">
                <a:solidFill>
                  <a:srgbClr val="C00000"/>
                </a:solidFill>
                <a:latin typeface="Georgia" panose="02040502050405020303" pitchFamily="18" charset="0"/>
              </a:rPr>
              <a:t>Люди размножаются как мыши в амбаре, если количество средств существования не ограничено</a:t>
            </a:r>
            <a:r>
              <a:rPr lang="ru-RU" sz="2600" dirty="0">
                <a:latin typeface="Georgia" panose="02040502050405020303" pitchFamily="18" charset="0"/>
              </a:rPr>
              <a:t>. Англичан в колониях через три поколения станет относительно больше, чем бы их было в Англии через тридцать поколений, ибо в колониях они находят новые площади для обработки земли, с которой изгоняются дикари…</a:t>
            </a:r>
            <a:br>
              <a:rPr lang="ru-RU" sz="2600" dirty="0">
                <a:latin typeface="Georgia" panose="02040502050405020303" pitchFamily="18" charset="0"/>
              </a:rPr>
            </a:br>
            <a:r>
              <a:rPr lang="ru-RU" sz="2600" dirty="0">
                <a:latin typeface="Georgia" panose="02040502050405020303" pitchFamily="18" charset="0"/>
              </a:rPr>
              <a:t>… </a:t>
            </a:r>
            <a:r>
              <a:rPr lang="ru-RU" sz="2600" b="1" dirty="0">
                <a:solidFill>
                  <a:srgbClr val="C00000"/>
                </a:solidFill>
                <a:latin typeface="Georgia" panose="02040502050405020303" pitchFamily="18" charset="0"/>
              </a:rPr>
              <a:t>Я не затрагиваю здесь вопроса о том, лучше ли иметь огромное население, бедное и необеспеченное, или меньшее по количеству, но в большем достатке</a:t>
            </a:r>
            <a:r>
              <a:rPr lang="ru-RU" sz="2600" dirty="0">
                <a:latin typeface="Georgia" panose="02040502050405020303" pitchFamily="18" charset="0"/>
              </a:rPr>
              <a:t>, то есть один миллион людей, потребляющих продукцию 6 акров на человека, или 4 миллиона, живущих продукцией 1,5 акра.</a:t>
            </a:r>
            <a:endParaRPr lang="en-GH" sz="2600">
              <a:solidFill>
                <a:srgbClr val="FFFFFF"/>
              </a:solidFill>
              <a:latin typeface="Georgia" panose="02040502050405020303" pitchFamily="18" charset="0"/>
            </a:endParaRPr>
          </a:p>
        </p:txBody>
      </p:sp>
      <p:pic>
        <p:nvPicPr>
          <p:cNvPr id="15" name="Picture 4">
            <a:extLst>
              <a:ext uri="{FF2B5EF4-FFF2-40B4-BE49-F238E27FC236}">
                <a16:creationId xmlns:a16="http://schemas.microsoft.com/office/drawing/2014/main" id="{F2DAA4DB-4D8A-8241-A064-974C84ABE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359"/>
            <a:ext cx="4447308" cy="2501611"/>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a:extLst>
              <a:ext uri="{FF2B5EF4-FFF2-40B4-BE49-F238E27FC236}">
                <a16:creationId xmlns:a16="http://schemas.microsoft.com/office/drawing/2014/main" id="{D14E82F0-ED8B-D948-9304-C5AC16E2E37F}"/>
              </a:ext>
            </a:extLst>
          </p:cNvPr>
          <p:cNvPicPr/>
          <p:nvPr/>
        </p:nvPicPr>
        <p:blipFill>
          <a:blip r:embed="rId4">
            <a:extLst>
              <a:ext uri="{28A0092B-C50C-407E-A947-70E740481C1C}">
                <a14:useLocalDpi xmlns:a14="http://schemas.microsoft.com/office/drawing/2010/main" val="0"/>
              </a:ext>
            </a:extLst>
          </a:blip>
          <a:stretch>
            <a:fillRect/>
          </a:stretch>
        </p:blipFill>
        <p:spPr>
          <a:xfrm>
            <a:off x="766118" y="3105003"/>
            <a:ext cx="2829697" cy="3725160"/>
          </a:xfrm>
          <a:prstGeom prst="rect">
            <a:avLst/>
          </a:prstGeom>
        </p:spPr>
      </p:pic>
    </p:spTree>
    <p:extLst>
      <p:ext uri="{BB962C8B-B14F-4D97-AF65-F5344CB8AC3E}">
        <p14:creationId xmlns:p14="http://schemas.microsoft.com/office/powerpoint/2010/main" val="41828998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1750"/>
                                        <p:tgtEl>
                                          <p:spTgt spid="1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1750"/>
                                        <p:tgtEl>
                                          <p:spTgt spid="2"/>
                                        </p:tgtEl>
                                      </p:cBhvr>
                                    </p:animEffect>
                                  </p:childTnLst>
                                </p:cTn>
                              </p:par>
                              <p:par>
                                <p:cTn id="11" presetID="5"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heckerboard(across)">
                                      <p:cBhvr>
                                        <p:cTn id="13" dur="1750"/>
                                        <p:tgtEl>
                                          <p:spTgt spid="16"/>
                                        </p:tgtEl>
                                      </p:cBhvr>
                                    </p:animEffect>
                                  </p:childTnLst>
                                </p:cTn>
                              </p:par>
                            </p:childTnLst>
                          </p:cTn>
                        </p:par>
                        <p:par>
                          <p:cTn id="14" fill="hold">
                            <p:stCondLst>
                              <p:cond delay="1750"/>
                            </p:stCondLst>
                            <p:childTnLst>
                              <p:par>
                                <p:cTn id="15" presetID="2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8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2596</TotalTime>
  <Words>2181</Words>
  <Application>Microsoft Macintosh PowerPoint</Application>
  <PresentationFormat>Широкоэкранный</PresentationFormat>
  <Paragraphs>92</Paragraphs>
  <Slides>24</Slides>
  <Notes>16</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24</vt:i4>
      </vt:variant>
    </vt:vector>
  </HeadingPairs>
  <TitlesOfParts>
    <vt:vector size="36" baseType="lpstr">
      <vt:lpstr>Arial</vt:lpstr>
      <vt:lpstr>Arial Narrow</vt:lpstr>
      <vt:lpstr>Book Antiqua</vt:lpstr>
      <vt:lpstr>Calibri</vt:lpstr>
      <vt:lpstr>Calibri Light</vt:lpstr>
      <vt:lpstr>Cambria</vt:lpstr>
      <vt:lpstr>Garamond</vt:lpstr>
      <vt:lpstr>Georgia</vt:lpstr>
      <vt:lpstr>Palatino Linotype</vt:lpstr>
      <vt:lpstr>Times New Roman</vt:lpstr>
      <vt:lpstr>Wingdings</vt:lpstr>
      <vt:lpstr>Office Theme</vt:lpstr>
      <vt:lpstr>Модели   экономического поведения   в  теории  Ричарда Кантильона </vt:lpstr>
      <vt:lpstr>Эпоха Кантильона:       Исторический фон</vt:lpstr>
      <vt:lpstr>Социальная структура общества как предпосылка теории Кантильона</vt:lpstr>
      <vt:lpstr>Теоретическая система Кантильона </vt:lpstr>
      <vt:lpstr>Презентация PowerPoint</vt:lpstr>
      <vt:lpstr>Аристократы – законодатели моды</vt:lpstr>
      <vt:lpstr>Аристократия – источник  нерациональности  </vt:lpstr>
      <vt:lpstr>Аристократия – фактор неопределенности</vt:lpstr>
      <vt:lpstr>крестьяне и ремесленники</vt:lpstr>
      <vt:lpstr>Глава XVI. Чем больше в государстве труда, тем более естественно богатым оно почитается  Монастыри монахов нищенствующего ордена намного губительнее для государства, чем закрытые ордены. Последние обычно не приносят другого вреда кроме как занятие имений, способных дать государству офицеров и служащих магистратов, в то время как нищенствующие монахи, сами не занимаясь полезным трудом, часто отрывают от работы и мешают ее делать другим людям. Они берут у бедняков милостыню из тех средств, которые нужны для поддержания их трудоспособности. Они вынуждают людей терять много времени на пустые разговоры, не говоря о тех, кто ведет интриги в семьях или просто порочен. Опыт показывает, что страны, принявшие протестантизм и не имеющие ни монахов, ни нищенствующих орденов, стали заметно более могущественными. Во благо им пошло и запрещение большого числа священных дней, в которые в католических странах не работают, что сокращает труд людей на 1/8 часть ежегодно. </vt:lpstr>
      <vt:lpstr>Фермер – это предприниматель, обязующийся платить земельному собственнику за… землю фиксированную сумму денег … без гарантии выгоды от этого предприятия. Часть земли он по своему усмотрению отводит под корма животным, для производства зерна, вина, сена и т.д., не имея возможности предвидеть, что из этого лучше окупится. Цена на эти продукты будет зависеть частично от погоды, частично от потребления; к примеру, если зерно будет в избытке относительно потребления, то оно будет очень дешевым, а если случится его нехватка, то оно станет дорогим. А кто сможет предугадать, сколько человек родится и умрет в государстве в течение года? Кто сможет предвидеть увеличение или сокращение семейных расходов? И тем не менее цена на продукцию, производимую фермером, естественным образом зависит от этих непредсказуемых обстоятельств; следовательно, он ведет дело своей фермы в условиях неопределенности… [Предприниматели] платят определенную цену по месту закупок с тем, чтобы перепродавать ее оптом или в розницу по неопределенной цене.  (Часть 1, гл. XIII)</vt:lpstr>
      <vt:lpstr>Предприниматель, его капитал и доверие</vt:lpstr>
      <vt:lpstr>Если португальский король строго, под угрозой не только конфискации, но и лишения жизни, за­претит вывозить из государства золото и серебро в любом виде, то страх перед запретом прежде всего воспрепятствует банкирам вообще участвовать в урегулировании торгового баланса. Выручка от английских товаров будет оставаться в кассах Лиссабона. Англий­ские торговцы, не получая из Лиссабона своих средств, перестанут поставлять туда суконные изделия, сукно чрезвычайно подо­рожает... Чтобы приобрести сукно, португальское дворянство… [будeт] предлагать двойную цену, но посколь­ку и для таких покупок нужно вывозить деньги за границу, возросшая цена на сукно станет прибылью для тех, кто будет вывозить золото или серебро за пределы королевства, невзи­рая на запрет. Это побудит многих евреев, как и других, доставлять зо­лото и серебро на английские суда, нахо­дящиеся в лиссабонском порту, пусть даже с риском для жизни. Поначалу они будут получать 100 или 50 процентов за такие услуги, и эта их прибыль бу­дет оплачиваться португальскими жителями через повышенную цену сукна. Постепенно, благодаря успешной практике, эти посредники привыкнут действовать таким образом, и в дальнейшем будут доставлять деньги на английские суда за цену в 2 или 1 процент. (Часть 3, гл. III)</vt:lpstr>
      <vt:lpstr>Аристократы-чиновники</vt:lpstr>
      <vt:lpstr>Джон Ло, министр</vt:lpstr>
      <vt:lpstr>Презентация PowerPoint</vt:lpstr>
      <vt:lpstr>Чем экономисты обязаны Ричарду Кантильону?</vt:lpstr>
      <vt:lpstr>Презентация PowerPoint</vt:lpstr>
      <vt:lpstr>A</vt:lpstr>
      <vt:lpstr>Презентация PowerPoint</vt:lpstr>
      <vt:lpstr>Problem</vt:lpstr>
      <vt:lpstr>Design</vt:lpstr>
      <vt:lpstr>Tasks</vt:lpstr>
      <vt:lpstr>Теоретическая система Кантильона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Education Development in Ghana: Contemporary Corruption Challenges and Anti-corruption Initiatives</dc:title>
  <dc:creator>Abigail  M Opong Tetteh</dc:creator>
  <cp:lastModifiedBy>Office iMac</cp:lastModifiedBy>
  <cp:revision>75</cp:revision>
  <cp:lastPrinted>2021-05-16T14:23:35Z</cp:lastPrinted>
  <dcterms:created xsi:type="dcterms:W3CDTF">2021-04-22T07:59:34Z</dcterms:created>
  <dcterms:modified xsi:type="dcterms:W3CDTF">2021-05-18T05:40:27Z</dcterms:modified>
</cp:coreProperties>
</file>