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68" r:id="rId3"/>
    <p:sldMasterId id="2147483792" r:id="rId4"/>
    <p:sldMasterId id="2147483804" r:id="rId5"/>
  </p:sldMasterIdLst>
  <p:notesMasterIdLst>
    <p:notesMasterId r:id="rId18"/>
  </p:notesMasterIdLst>
  <p:sldIdLst>
    <p:sldId id="276" r:id="rId6"/>
    <p:sldId id="273" r:id="rId7"/>
    <p:sldId id="274" r:id="rId8"/>
    <p:sldId id="271" r:id="rId9"/>
    <p:sldId id="269" r:id="rId10"/>
    <p:sldId id="277" r:id="rId11"/>
    <p:sldId id="263" r:id="rId12"/>
    <p:sldId id="275" r:id="rId13"/>
    <p:sldId id="259" r:id="rId14"/>
    <p:sldId id="270" r:id="rId15"/>
    <p:sldId id="278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8C66C"/>
    <a:srgbClr val="F4A518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CB57-D6BF-41C5-BCE2-D24F11AAA53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E7C4-C20C-4208-AB22-5E972433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9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79E7-8700-49A5-9C3C-33038B1AC048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9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9393-A261-4D2A-B2E3-B8B4FA277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5934-644B-4B05-B7EE-F82394D311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253C-1D3C-459A-8F1B-31BC393A42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BBB0-3244-420E-BB06-36137C4C44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1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6206-4F5E-4442-BD64-10E8FB38D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4EAC-4F36-4860-A833-D94B307184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5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7FD84-7A62-4801-B234-F3131F0BEBC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146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76269-4CB3-43D9-8ACB-BE92C88A6E5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081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D7EC7-F73F-4AD8-AD09-E7A8FA17B73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042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8A058-ABDF-4B1C-816D-9B41039E7F0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392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85B4E-456F-4D5B-9ECC-B634504CD50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2337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6D370-5142-4512-8915-1F7B2462E52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9688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66256-C011-4FDF-A008-56EECF6DDDF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0469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D69D5-42CE-46D7-BF05-743FDA88B83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50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E8C1-99D3-4B7A-AB7E-9E1363E64C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B7DA-25F9-4A64-BD4E-E448B24B7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61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FFE8F-C552-42B0-B6C9-A13B237725A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63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260B9-D264-4D3F-8779-7B656FAF6F8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746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03239-9A0F-4C24-822A-F6215B930F5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22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18022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8022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2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3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3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3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3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3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8023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3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3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3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3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4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grpSp>
          <p:nvGrpSpPr>
            <p:cNvPr id="18024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8024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4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4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8024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8024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4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4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8024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8025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5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5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8025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8025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5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5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8025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8025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5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8026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8026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6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6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6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6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6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8026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</p:grpSp>
      <p:sp>
        <p:nvSpPr>
          <p:cNvPr id="18026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18026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18027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B6FD7D-71D1-4D76-9E5C-EB9A348A4F2F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9979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076F6-8E8D-4CA2-888B-2C6366780E4D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8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56A82-E71E-478E-863F-3E7AAE84A396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66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5F17-F47A-4349-957B-75F2F2DCD982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3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143A4-ACD5-4786-955A-EF185E216A5D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8ADA9-7411-4FDF-B829-EC021C11B16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2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2D75-4B8A-4D9F-9F25-823FE791B85B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5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D41E-0189-4E61-A41C-365D338A8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77A6-0EC9-4B9A-8986-C33CC57BD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92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12797-CCC4-44F2-ADFA-C53AB5529A5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51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2734-628C-432B-B1A7-341C345560AD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23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DF3F-D742-4F8C-AA6C-8ECFAAE52CD1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7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B39D6-E77D-480B-98E6-11CCAEB69B0C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05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12001501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2001501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029B-1CD9-48CD-A501-D8A12FA67991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3B3C5D-07E3-43D0-82D9-B4B7FD7E4E2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72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B071-B246-4C67-BF5A-DE9B590E5D34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21EE-31E2-4E33-A559-354FBEFA348C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3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33E3-560F-436D-906C-A31CA2574C2E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F9FE-BF13-4212-AFCA-5FB6883EC393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88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0E1A-F776-4444-B4CC-374FF47702B6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FB00-2460-4744-976F-A29E3B09987B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33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3686-8F91-46A0-A95A-1749F13F16D2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CA70-FDB9-41AD-BBE0-F8BD710212CC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3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79C0-7FE8-420A-9358-36DCB26CEB3E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010B-C2D2-4C5D-98E2-0DD19ED58A8A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87D40-FB59-49D3-AA70-0C30CC516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1940-68B9-4E61-9C39-18E0D7842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40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20B4-EC81-41C1-83CF-8EE9D741CE66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77AC-9F71-4055-A915-E077550BD186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34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5CF4-8024-4654-984C-24E1C859C997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8102-9371-4D6D-8C9E-3EDA38069400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7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12001501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12001501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BD77-4A26-46ED-A6C9-C90DDBEAACAB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ECE875-55E8-4012-8E8F-5DB247E41DA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5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3F57-27A7-4493-9BF8-FC596B4BF5DF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DB42-C19B-4067-922B-3D6A011592D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40C3-9024-489A-B36D-52A958785C0A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B1B3-06C7-42D8-B743-4AD2FFBFBC41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7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78466F5-3799-4B9B-A9FE-27F60B87419C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0F99ABA-D81C-4BBD-A601-2DA5155A7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4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14FA290-CAA7-4C5F-BAB0-E81E31C89227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5AF5E00-E9F0-47F4-86E5-742CBF74B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3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C6FB0E8-8B8C-4D31-8B87-123002325373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F8A13E6-94CB-46DD-AFF6-6718F7390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3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71B0FD7-BE77-4EAC-92C2-81C62CD07BFB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0C5245B-F2D5-4128-AAAB-EE198D21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3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A6E0560-E598-4D5D-A0B4-485493FE8EC7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63032BB-9FB3-4ADE-ADCF-075B5FE6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9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DB74-B797-4C00-AFB3-577B6C5C7C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756B-657A-4F26-808E-E3AA170D76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867DF47-EABC-4023-A7C8-09C117E6C892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6EC9D9B-7D8F-45EE-9F95-DEBCCF84C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9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3A7F581-7041-4873-9BFC-A545BCD877C7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B4A891C-9F52-47A9-969F-722E6412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96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1586D37-81B2-4614-9694-686CB878FE36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BFAE90D-34D1-431C-B87D-2831601F9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3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44A9107-7861-4EC5-BACD-EE0ADCC480CD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14F8E4F-02D0-49A7-AD6C-700D7B0C6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6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5530197-FD04-4200-B619-0A790D11A0A5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C6DDCCB-40A2-41B3-83D3-C57D412F4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3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70B241D-9E9A-4F51-BE1D-0C1E7A91F5D5}" type="datetime1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5E45838-6026-4957-B72E-A2852FFED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8D55-D88B-4A47-8D57-F2F4810DE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44B3-6A60-4C7B-89DB-4D5B05E19A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3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A016-8996-49E4-97D9-344FE68FD2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B07E-2259-4CCD-A020-8557C0C7DC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B32D-B553-4EE2-B348-08F588A9C3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4080-92CD-48F4-9CB6-E4A0B9A2E0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9A31-C6B7-4FAA-A046-1A68790A44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23C9-1832-4B18-BE68-14D4D28A39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6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CFFFF"/>
            </a:gs>
            <a:gs pos="31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FB291-5966-42A2-9429-03FF8B2CA1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2D203-6579-4BC2-956C-7F9DAA88E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FC8AB2-438F-4825-ADFE-7C68E7415579}" type="slidenum">
              <a:rPr lang="ru-RU" alt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7920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0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0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7920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grpSp>
          <p:nvGrpSpPr>
            <p:cNvPr id="17920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792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792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792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006699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792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006699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792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006699"/>
                    </a:solidFill>
                    <a:latin typeface="Tahoma" pitchFamily="34" charset="0"/>
                  </a:endParaRPr>
                </a:p>
              </p:txBody>
            </p:sp>
          </p:grpSp>
        </p:grpSp>
        <p:grpSp>
          <p:nvGrpSpPr>
            <p:cNvPr id="17921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7922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2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2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79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7922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7922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2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  <p:sp>
            <p:nvSpPr>
              <p:cNvPr id="17923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7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  <p:sp>
          <p:nvSpPr>
            <p:cNvPr id="17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Tahoma" pitchFamily="34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924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208305-47F3-4369-9E85-1134806F5D5D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16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26C2914-AC37-474D-80D0-9F39AA530460}" type="datetime1">
              <a:rPr lang="ru-RU">
                <a:solidFill>
                  <a:prstClr val="black"/>
                </a:solidFill>
              </a:rPr>
              <a:pPr>
                <a:defRPr/>
              </a:pPr>
              <a:t>08.04.2021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8965" y="5824803"/>
            <a:ext cx="131603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C2832D-211B-42B1-8327-9711D82BF92A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501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01501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20978-E1C0-4790-8627-E6A819A2A48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77C8C-04F5-45F6-8BE5-512A6AE2E5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8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ircus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C45E16F9441923917E0D66F24D368065B462F2803D46CC6A0D12B7DBFE0C6465DDCA2B3BE5BB2E21A25D74D61Z5fFQ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68965" y="1844824"/>
            <a:ext cx="11817626" cy="3312964"/>
          </a:xfrm>
        </p:spPr>
        <p:txBody>
          <a:bodyPr/>
          <a:lstStyle/>
          <a:p>
            <a:pPr>
              <a:defRPr/>
            </a:pPr>
            <a:br>
              <a:rPr lang="ru-RU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СОБСТВЕННОСТЬ КАК ЭЛЕМЕНТ СЕМЕЙНОГО БИЗНЕСА</a:t>
            </a:r>
            <a:br>
              <a:rPr lang="ru-RU" sz="3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ТЕЗИСЫ ВЫСТУПЛЕНИЯ</a:t>
            </a:r>
            <a:b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/>
              <a:t>Международной научно-практической конференции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b="1" dirty="0"/>
              <a:t>«Семейный бизнес &amp; качество правовой среды» </a:t>
            </a:r>
            <a:br>
              <a:rPr lang="ru-RU" sz="3200" b="1" dirty="0"/>
            </a:br>
            <a:r>
              <a:rPr lang="ru-RU" sz="3200" b="1" dirty="0"/>
              <a:t>09 апреля 2021 г.</a:t>
            </a:r>
            <a:r>
              <a:rPr lang="ru-RU" sz="3200" dirty="0"/>
              <a:t>  </a:t>
            </a:r>
            <a:br>
              <a:rPr lang="ru-RU" sz="3600" dirty="0"/>
            </a:br>
            <a:endParaRPr lang="ru-RU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2895600" y="6467475"/>
            <a:ext cx="6400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800">
                <a:solidFill>
                  <a:srgbClr val="FFFFFF"/>
                </a:solidFill>
                <a:ea typeface="ＭＳ Ｐゴシック" panose="020B0600070205080204" pitchFamily="34" charset="-128"/>
              </a:rPr>
              <a:t>Высшая школа экономики, Москва, 2016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ru-RU" sz="800">
                <a:solidFill>
                  <a:srgbClr val="FFFFFF"/>
                </a:solidFill>
                <a:ea typeface="ＭＳ Ｐゴシック" panose="020B0600070205080204" pitchFamily="34" charset="-128"/>
              </a:rPr>
              <a:t>www.hse.ru</a:t>
            </a:r>
            <a:r>
              <a:rPr lang="ru-RU" altLang="ru-RU" sz="80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endParaRPr kumimoji="1" lang="ru-RU" altLang="ru-RU" sz="800">
              <a:solidFill>
                <a:srgbClr val="FFFFFF"/>
              </a:solidFill>
              <a:latin typeface="Myriad Pro"/>
              <a:ea typeface="ＭＳ Ｐゴシック" panose="020B060007020508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1089" y="5445126"/>
            <a:ext cx="7921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Синельникова Валентина Николаевна, доктор юридических наук, профессор</a:t>
            </a:r>
          </a:p>
        </p:txBody>
      </p:sp>
      <p:pic>
        <p:nvPicPr>
          <p:cNvPr id="5" name="Рисунок 4" descr="МГЮ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6" y="2408000"/>
            <a:ext cx="1339930" cy="121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2972" y="161920"/>
            <a:ext cx="7394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Андрей </a:t>
            </a:r>
            <a:r>
              <a:rPr lang="ru-RU" sz="3200" b="1" dirty="0">
                <a:solidFill>
                  <a:srgbClr val="CC00CC"/>
                </a:solidFill>
                <a:latin typeface="Arial Narrow" panose="020B0606020202030204" pitchFamily="34" charset="0"/>
              </a:rPr>
              <a:t>и Ирина </a:t>
            </a:r>
            <a:r>
              <a:rPr lang="ru-RU" sz="3200" b="1" dirty="0" err="1">
                <a:solidFill>
                  <a:srgbClr val="CC00CC"/>
                </a:solidFill>
                <a:latin typeface="Arial Narrow" panose="020B0606020202030204" pitchFamily="34" charset="0"/>
              </a:rPr>
              <a:t>Трубниковы</a:t>
            </a:r>
            <a:r>
              <a:rPr lang="ru-RU" sz="3200" b="1" dirty="0">
                <a:solidFill>
                  <a:srgbClr val="CC00CC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- владельцы брендов «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Рецепты бабушки Агафьи», </a:t>
            </a:r>
          </a:p>
          <a:p>
            <a:r>
              <a:rPr lang="ru-RU" sz="3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Natura</a:t>
            </a:r>
            <a:r>
              <a:rPr lang="ru-RU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Siberica</a:t>
            </a:r>
            <a:r>
              <a:rPr lang="ru-RU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Organic</a:t>
            </a:r>
            <a:r>
              <a:rPr lang="ru-RU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Kitchen</a:t>
            </a:r>
            <a:r>
              <a:rPr lang="ru-RU" sz="3200" dirty="0">
                <a:solidFill>
                  <a:srgbClr val="000000"/>
                </a:solidFill>
                <a:latin typeface="BaseFont"/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абушка Агафья»: Как Андрей Трубников изобрёл косметику для «40-летних  училок» — Секрет фирм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r="14802"/>
          <a:stretch/>
        </p:blipFill>
        <p:spPr bwMode="auto">
          <a:xfrm>
            <a:off x="293481" y="69575"/>
            <a:ext cx="2946870" cy="2575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Двойная волна 1"/>
          <p:cNvSpPr/>
          <p:nvPr/>
        </p:nvSpPr>
        <p:spPr>
          <a:xfrm>
            <a:off x="115926" y="2645548"/>
            <a:ext cx="11742807" cy="1855432"/>
          </a:xfrm>
          <a:prstGeom prst="doubleWave">
            <a:avLst>
              <a:gd name="adj1" fmla="val 6250"/>
              <a:gd name="adj2" fmla="val -778"/>
            </a:avLst>
          </a:prstGeom>
          <a:solidFill>
            <a:srgbClr val="F8C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ПРОБЛЕМЫ СЕМЕЙНОГО БИЗНЕСА – отсутствие специального </a:t>
            </a:r>
            <a:r>
              <a:rPr lang="ru-RU" sz="2800" b="1" dirty="0">
                <a:solidFill>
                  <a:srgbClr val="CC00CC"/>
                </a:solidFill>
                <a:latin typeface="Arial Narrow" panose="020B0606020202030204" pitchFamily="34" charset="0"/>
              </a:rPr>
              <a:t>федерального </a:t>
            </a: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закона, учитывающего социальную значимость и  устанавливающего льготы и преимущества семейных предприятий</a:t>
            </a:r>
          </a:p>
        </p:txBody>
      </p:sp>
      <p:pic>
        <p:nvPicPr>
          <p:cNvPr id="6" name="Picture 2" descr="Конституция РФ">
            <a:extLst>
              <a:ext uri="{FF2B5EF4-FFF2-40B4-BE49-F238E27FC236}">
                <a16:creationId xmlns:a16="http://schemas.microsoft.com/office/drawing/2014/main" id="{500C2289-CE70-40C6-ADDE-C5E3ABBD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531" y="4652820"/>
            <a:ext cx="1634536" cy="203649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616E4A-E098-4572-959A-9EF115BB9C36}"/>
              </a:ext>
            </a:extLst>
          </p:cNvPr>
          <p:cNvSpPr txBox="1"/>
          <p:nvPr/>
        </p:nvSpPr>
        <p:spPr>
          <a:xfrm>
            <a:off x="719092" y="4500980"/>
            <a:ext cx="9312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00213" indent="-268288">
              <a:buNone/>
            </a:pPr>
            <a:r>
              <a:rPr lang="ru-RU" sz="2000" b="1" i="1" dirty="0">
                <a:solidFill>
                  <a:srgbClr val="CC00CC"/>
                </a:solidFill>
              </a:rPr>
              <a:t>Статья 34: </a:t>
            </a:r>
            <a:r>
              <a:rPr lang="ru-RU" sz="2000" b="1" i="1" dirty="0"/>
              <a:t>Каждый имеет право на свободное  использование своих способностей и имущества </a:t>
            </a:r>
            <a:r>
              <a:rPr lang="ru-RU" sz="2000" b="1" i="1" dirty="0">
                <a:solidFill>
                  <a:srgbClr val="CC00CC"/>
                </a:solidFill>
              </a:rPr>
              <a:t>для предпринимательской и иной не запрещенной законом экономической деятельности</a:t>
            </a:r>
            <a:endParaRPr lang="ru-RU" sz="2000" b="1" i="1" dirty="0"/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Статья 44: </a:t>
            </a:r>
            <a:r>
              <a:rPr lang="ru-RU" sz="2000" b="1" i="1" dirty="0"/>
              <a:t>Каждому человеку гарантируется свобода литературного, художественного, научного, технического и других видов творчества, преподавания. </a:t>
            </a:r>
            <a:r>
              <a:rPr lang="ru-RU" sz="2000" b="1" i="1" dirty="0">
                <a:solidFill>
                  <a:srgbClr val="FF0000"/>
                </a:solidFill>
              </a:rPr>
              <a:t>Интеллектуальная собственность охраняется законом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45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027" y="874644"/>
            <a:ext cx="11946834" cy="6042991"/>
          </a:xfrm>
        </p:spPr>
        <p:txBody>
          <a:bodyPr/>
          <a:lstStyle/>
          <a:p>
            <a:pPr indent="804863">
              <a:lnSpc>
                <a:spcPct val="125000"/>
              </a:lnSpc>
              <a:buAutoNum type="arabicPeriod"/>
              <a:tabLst>
                <a:tab pos="804863" algn="l"/>
              </a:tabLst>
            </a:pPr>
            <a:r>
              <a:rPr lang="ru-RU" sz="2300" b="1" dirty="0">
                <a:solidFill>
                  <a:srgbClr val="CC00CC"/>
                </a:solidFill>
                <a:latin typeface="Arial Narrow" panose="020B0606020202030204" pitchFamily="34" charset="0"/>
              </a:rPr>
              <a:t>Признать деятельность семейных предприятий социальным предпринимательством  и распространить на них </a:t>
            </a:r>
            <a:r>
              <a:rPr lang="ru-RU" sz="23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независимо от организационно-правовой формы</a:t>
            </a:r>
            <a:r>
              <a:rPr lang="ru-RU" sz="2300" b="1" dirty="0">
                <a:solidFill>
                  <a:srgbClr val="CC00CC"/>
                </a:solidFill>
                <a:latin typeface="Arial Narrow" panose="020B0606020202030204" pitchFamily="34" charset="0"/>
              </a:rPr>
              <a:t> льготы и преимущества  </a:t>
            </a:r>
            <a:r>
              <a:rPr lang="ru-RU" sz="2300" b="1" i="1" dirty="0">
                <a:solidFill>
                  <a:srgbClr val="CC00CC"/>
                </a:solidFill>
                <a:latin typeface="Arial Narrow" panose="020B0606020202030204" pitchFamily="34" charset="0"/>
              </a:rPr>
              <a:t>социально ориентированных некоммерческих организаций</a:t>
            </a:r>
            <a:r>
              <a:rPr lang="ru-RU" sz="2300" b="1" dirty="0">
                <a:solidFill>
                  <a:schemeClr val="tx1"/>
                </a:solidFill>
                <a:latin typeface="Arial Narrow" panose="020B0606020202030204" pitchFamily="34" charset="0"/>
              </a:rPr>
              <a:t>, в том числе предоставление государственного и муниципального недвижимого имущества во владение и пользование </a:t>
            </a:r>
            <a:r>
              <a:rPr lang="ru-RU" sz="23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на долгосрочной основе</a:t>
            </a:r>
            <a:r>
              <a:rPr lang="ru-RU" sz="2300" b="1" dirty="0">
                <a:solidFill>
                  <a:srgbClr val="CC00CC"/>
                </a:solidFill>
                <a:latin typeface="Arial Narrow" panose="020B0606020202030204" pitchFamily="34" charset="0"/>
              </a:rPr>
              <a:t>; </a:t>
            </a:r>
          </a:p>
          <a:p>
            <a:pPr>
              <a:lnSpc>
                <a:spcPct val="125000"/>
              </a:lnSpc>
              <a:tabLst>
                <a:tab pos="893763" algn="l"/>
              </a:tabLst>
            </a:pPr>
            <a:r>
              <a:rPr lang="ru-RU" sz="2300" b="1" dirty="0">
                <a:solidFill>
                  <a:srgbClr val="CC00CC"/>
                </a:solidFill>
                <a:latin typeface="Arial Narrow" panose="020B0606020202030204" pitchFamily="34" charset="0"/>
              </a:rPr>
              <a:t> 2.         Отдельные виды социальной деятельности семейных предприятий освободить от налогообложения, </a:t>
            </a:r>
            <a:r>
              <a:rPr lang="ru-RU" sz="23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например, уход за больными, что позвонит снизить стоимость  таких услуг и сделает их доступными для многих нуждающихся;</a:t>
            </a:r>
          </a:p>
          <a:p>
            <a:pPr>
              <a:lnSpc>
                <a:spcPct val="125000"/>
              </a:lnSpc>
            </a:pPr>
            <a:r>
              <a:rPr lang="ru-RU" sz="2300" b="1" dirty="0">
                <a:solidFill>
                  <a:schemeClr val="tx1"/>
                </a:solidFill>
                <a:latin typeface="Arial Narrow" panose="020B0606020202030204" pitchFamily="34" charset="0"/>
              </a:rPr>
              <a:t>3.         Дополнить часть четвертую ГК РФ  новой главой </a:t>
            </a:r>
            <a:r>
              <a:rPr lang="ru-RU" sz="2300" b="1" dirty="0">
                <a:solidFill>
                  <a:srgbClr val="CC00CC"/>
                </a:solidFill>
                <a:latin typeface="Arial Narrow" panose="020B0606020202030204" pitchFamily="34" charset="0"/>
              </a:rPr>
              <a:t>: «Права членов семейных предприятий на объекты интеллектуальной собственности», </a:t>
            </a:r>
            <a:r>
              <a:rPr lang="ru-RU" sz="2300" b="1" dirty="0">
                <a:solidFill>
                  <a:schemeClr val="tx1"/>
                </a:solidFill>
                <a:latin typeface="Arial Narrow" panose="020B0606020202030204" pitchFamily="34" charset="0"/>
              </a:rPr>
              <a:t>в которой установить </a:t>
            </a:r>
            <a:r>
              <a:rPr lang="ru-RU" sz="2300" b="1" dirty="0">
                <a:solidFill>
                  <a:srgbClr val="CC00CC"/>
                </a:solidFill>
                <a:latin typeface="Arial Narrow" panose="020B0606020202030204" pitchFamily="34" charset="0"/>
              </a:rPr>
              <a:t>особый режим распоряжения правами на результаты интеллектуальной деятельности и средства индивидуализации, их использования и  наследования</a:t>
            </a:r>
            <a:r>
              <a:rPr lang="ru-RU" sz="2300" b="1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В частности, исключить из общей наследственной массы права на объекты интеллектуальной собственности, используемые семейными компаниями.</a:t>
            </a:r>
            <a:endParaRPr lang="ru-RU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566531" y="69575"/>
            <a:ext cx="10813773" cy="606286"/>
          </a:xfrm>
          <a:prstGeom prst="doubleWave">
            <a:avLst>
              <a:gd name="adj1" fmla="val 6250"/>
              <a:gd name="adj2" fmla="val 7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ПРЕДЛАГАЕМ:</a:t>
            </a:r>
          </a:p>
        </p:txBody>
      </p:sp>
    </p:spTree>
    <p:extLst>
      <p:ext uri="{BB962C8B-B14F-4D97-AF65-F5344CB8AC3E}">
        <p14:creationId xmlns:p14="http://schemas.microsoft.com/office/powerpoint/2010/main" val="243025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598" y="1415222"/>
            <a:ext cx="103632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00CC"/>
                </a:solidFill>
              </a:rPr>
              <a:t>БЛАГОДАРЮ ЗА ВНИМАНИЕ!</a:t>
            </a:r>
          </a:p>
        </p:txBody>
      </p:sp>
      <p:pic>
        <p:nvPicPr>
          <p:cNvPr id="3" name="Объект 3" descr="Товарный знак Зверева Яна Владимировна. Логотип - торговая марка номер  443332">
            <a:extLst>
              <a:ext uri="{FF2B5EF4-FFF2-40B4-BE49-F238E27FC236}">
                <a16:creationId xmlns:a16="http://schemas.microsoft.com/office/drawing/2014/main" id="{BC23CCD3-F777-473D-8A7B-DBAB9D21AD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75" y="3429000"/>
            <a:ext cx="5188686" cy="20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98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www.artscroll.ru/Images/2008/m/Mineev%20Viktor/000007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6909" y="139148"/>
            <a:ext cx="3808134" cy="2640553"/>
          </a:xfrm>
        </p:spPr>
      </p:pic>
      <p:sp>
        <p:nvSpPr>
          <p:cNvPr id="3" name="Вертикальный свиток 2"/>
          <p:cNvSpPr/>
          <p:nvPr/>
        </p:nvSpPr>
        <p:spPr>
          <a:xfrm>
            <a:off x="4213221" y="139148"/>
            <a:ext cx="7978779" cy="2878534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CC"/>
                </a:solidFill>
              </a:rPr>
              <a:t>Семейный бизнес </a:t>
            </a:r>
            <a:r>
              <a:rPr lang="ru-RU" sz="2800" b="1" dirty="0">
                <a:solidFill>
                  <a:srgbClr val="0000FF"/>
                </a:solidFill>
              </a:rPr>
              <a:t>возник задолго до товарно-денежных отношений и создания юридических лиц, поскольку потребность в вещах, которые семья не производила, понуждала к элементарному обмену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6909" y="3260035"/>
            <a:ext cx="119020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Подтверждением сказанному  могут служить сведения о </a:t>
            </a:r>
            <a:r>
              <a:rPr lang="ru-RU" sz="3200" i="1" dirty="0">
                <a:solidFill>
                  <a:srgbClr val="CC00CC"/>
                </a:solidFill>
                <a:ea typeface="Times New Roman" panose="02020603050405020304" pitchFamily="18" charset="0"/>
              </a:rPr>
              <a:t>старейших  семейных компаниях</a:t>
            </a:r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,  успешно работающих и в настоящее время:</a:t>
            </a:r>
          </a:p>
          <a:p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   японская компания </a:t>
            </a:r>
            <a:r>
              <a:rPr lang="ru-RU" sz="3200" i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Nishiyama</a:t>
            </a:r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Onsen</a:t>
            </a:r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Keiunkan</a:t>
            </a:r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 (</a:t>
            </a:r>
            <a:r>
              <a:rPr lang="ru-RU" sz="3200" dirty="0" err="1"/>
              <a:t>Нисияма</a:t>
            </a:r>
            <a:r>
              <a:rPr lang="ru-RU" sz="3200" dirty="0"/>
              <a:t> </a:t>
            </a:r>
            <a:r>
              <a:rPr lang="ru-RU" sz="3200" dirty="0" err="1"/>
              <a:t>Онсэн</a:t>
            </a:r>
            <a:r>
              <a:rPr lang="ru-RU" sz="3200" dirty="0"/>
              <a:t> </a:t>
            </a:r>
            <a:r>
              <a:rPr lang="ru-RU" sz="3200" dirty="0" err="1"/>
              <a:t>Кэюнкан</a:t>
            </a:r>
            <a:r>
              <a:rPr lang="ru-RU" sz="3200" dirty="0"/>
              <a:t>)</a:t>
            </a:r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, отметила в 2005 году </a:t>
            </a:r>
            <a:r>
              <a:rPr lang="ru-RU" sz="3200" i="1" dirty="0">
                <a:solidFill>
                  <a:srgbClr val="CC00CC"/>
                </a:solidFill>
                <a:ea typeface="Times New Roman" panose="02020603050405020304" pitchFamily="18" charset="0"/>
              </a:rPr>
              <a:t>1300-летний юбилей </a:t>
            </a:r>
            <a:r>
              <a:rPr lang="ru-RU" sz="3200" i="1" dirty="0">
                <a:solidFill>
                  <a:srgbClr val="0000FF"/>
                </a:solidFill>
                <a:ea typeface="Times New Roman" panose="02020603050405020304" pitchFamily="18" charset="0"/>
              </a:rPr>
              <a:t>и сейчас считается самой старой на планете</a:t>
            </a:r>
            <a:r>
              <a:rPr lang="ru-RU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008000"/>
                </a:solidFill>
              </a:rPr>
              <a:t>Всё это время гостевым домом владеет и управляет одна семейная династия</a:t>
            </a:r>
            <a:r>
              <a:rPr lang="ru-RU" sz="3200" b="1" dirty="0">
                <a:solidFill>
                  <a:srgbClr val="FF0000"/>
                </a:solidFill>
              </a:rPr>
              <a:t> – 52 поколения!!! </a:t>
            </a:r>
            <a:r>
              <a:rPr lang="ru-RU" sz="2400" b="1" dirty="0"/>
              <a:t>Обратите внимание на фирменное наименование, оно существует уже несколько столетий!</a:t>
            </a:r>
            <a:endParaRPr lang="ru-RU" sz="2400" b="1" i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26108" y="4350671"/>
            <a:ext cx="420749" cy="3902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087" y="109330"/>
            <a:ext cx="11926956" cy="689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C00CC"/>
                </a:solidFill>
              </a:rPr>
              <a:t>XVIII – XX </a:t>
            </a:r>
            <a:r>
              <a:rPr lang="ru-RU" sz="3200" b="1" i="1" dirty="0">
                <a:solidFill>
                  <a:srgbClr val="CC00CC"/>
                </a:solidFill>
              </a:rPr>
              <a:t> века  - стремительное развитие семейного бизнеса в рамках мирового сообщества</a:t>
            </a:r>
          </a:p>
          <a:p>
            <a:r>
              <a:rPr lang="ru-RU" sz="3200" b="1" dirty="0"/>
              <a:t>К началу </a:t>
            </a:r>
            <a:r>
              <a:rPr lang="en-US" sz="3200" b="1" dirty="0"/>
              <a:t>XXI</a:t>
            </a:r>
            <a:r>
              <a:rPr lang="ru-RU" sz="3200" b="1" dirty="0"/>
              <a:t> в.  каждая третья крупная компания мира являлась семейной</a:t>
            </a:r>
            <a:r>
              <a:rPr lang="ru-RU" sz="3200" dirty="0"/>
              <a:t>. Особенно быстро росло количество семейных компаний с доходами выше $1 млрд </a:t>
            </a:r>
            <a:r>
              <a:rPr lang="ru-RU" sz="3200" u="sng" dirty="0"/>
              <a:t>в развивающихся рынках</a:t>
            </a:r>
            <a:r>
              <a:rPr lang="ru-RU" sz="3200" dirty="0"/>
              <a:t>…</a:t>
            </a:r>
          </a:p>
          <a:p>
            <a:r>
              <a:rPr lang="ru-RU" sz="3200" b="1" i="1" dirty="0"/>
              <a:t>Корейское экономическое чудо сотворили </a:t>
            </a:r>
            <a:r>
              <a:rPr lang="ru-RU" sz="4400" b="1" i="1" dirty="0" err="1">
                <a:solidFill>
                  <a:srgbClr val="CC00CC"/>
                </a:solidFill>
              </a:rPr>
              <a:t>чеболи</a:t>
            </a:r>
            <a:r>
              <a:rPr lang="ru-RU" sz="3200" b="1" i="1" dirty="0"/>
              <a:t> — гигантские холдинги, выросшие из семейных предприятий и до сих пор подконтрольные потомкам основателей: </a:t>
            </a:r>
            <a:r>
              <a:rPr lang="ru-RU" sz="3200" b="1" i="1" dirty="0" err="1">
                <a:solidFill>
                  <a:srgbClr val="CC00CC"/>
                </a:solidFill>
              </a:rPr>
              <a:t>Samsung</a:t>
            </a:r>
            <a:r>
              <a:rPr lang="ru-RU" sz="3200" b="1" i="1" dirty="0">
                <a:solidFill>
                  <a:srgbClr val="CC00CC"/>
                </a:solidFill>
              </a:rPr>
              <a:t>, </a:t>
            </a:r>
            <a:r>
              <a:rPr lang="ru-RU" sz="3200" b="1" i="1" dirty="0" err="1">
                <a:solidFill>
                  <a:srgbClr val="CC00CC"/>
                </a:solidFill>
              </a:rPr>
              <a:t>Hyundai</a:t>
            </a:r>
            <a:r>
              <a:rPr lang="ru-RU" sz="3200" b="1" i="1" dirty="0">
                <a:solidFill>
                  <a:srgbClr val="CC00CC"/>
                </a:solidFill>
              </a:rPr>
              <a:t>, </a:t>
            </a:r>
            <a:r>
              <a:rPr lang="ru-RU" sz="3200" b="1" i="1" dirty="0" err="1">
                <a:solidFill>
                  <a:srgbClr val="CC00CC"/>
                </a:solidFill>
              </a:rPr>
              <a:t>Lotte</a:t>
            </a:r>
            <a:r>
              <a:rPr lang="ru-RU" sz="3200" b="1" i="1" dirty="0">
                <a:solidFill>
                  <a:srgbClr val="CC00CC"/>
                </a:solidFill>
              </a:rPr>
              <a:t> </a:t>
            </a:r>
            <a:r>
              <a:rPr lang="ru-RU" sz="3200" b="1" i="1" dirty="0" err="1">
                <a:solidFill>
                  <a:srgbClr val="CC00CC"/>
                </a:solidFill>
              </a:rPr>
              <a:t>Group</a:t>
            </a:r>
            <a:r>
              <a:rPr lang="ru-RU" sz="3200" b="1" i="1" dirty="0">
                <a:solidFill>
                  <a:srgbClr val="CC00CC"/>
                </a:solidFill>
              </a:rPr>
              <a:t> </a:t>
            </a:r>
            <a:r>
              <a:rPr lang="ru-RU" sz="3200" b="1" i="1" dirty="0"/>
              <a:t>и других династий. </a:t>
            </a:r>
          </a:p>
          <a:p>
            <a:endParaRPr lang="ru-RU" sz="800" b="1" i="1" dirty="0"/>
          </a:p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Европа и Америка также имеют  длинный перечень успешных семейных компаний…, </a:t>
            </a:r>
            <a:r>
              <a:rPr lang="ru-RU" sz="3200" b="1" i="1" dirty="0">
                <a:solidFill>
                  <a:srgbClr val="CC00CC"/>
                </a:solidFill>
              </a:rPr>
              <a:t>каждая из которых использует в своей деятельности  различные объекты интеллектуальной собственности</a:t>
            </a:r>
            <a:endParaRPr lang="ru-RU" sz="32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2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обыкновенная история Adidas и Pum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47" y="998410"/>
            <a:ext cx="3240360" cy="38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Adidas VS Puma: История о том, как ненависть двух братьев привела к  созданию известнейших брендов | OneSto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65" y="2906621"/>
            <a:ext cx="374441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633126" y="145098"/>
            <a:ext cx="8927370" cy="763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бренд </a:t>
            </a:r>
            <a:r>
              <a:rPr lang="ru-RU" sz="2000" b="1" dirty="0" err="1">
                <a:solidFill>
                  <a:srgbClr val="FF0000"/>
                </a:solidFill>
                <a:latin typeface="Tahoma" pitchFamily="34" charset="0"/>
              </a:rPr>
              <a:t>Dassler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 задуманный в Германии после первой мировой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войны, переродился в </a:t>
            </a:r>
            <a:r>
              <a:rPr lang="ru-RU" sz="2000" b="1" dirty="0" err="1">
                <a:solidFill>
                  <a:srgbClr val="CC00CC"/>
                </a:solidFill>
                <a:latin typeface="Tahoma" pitchFamily="34" charset="0"/>
              </a:rPr>
              <a:t>adidas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 после второй мировой войны.</a:t>
            </a:r>
          </a:p>
        </p:txBody>
      </p:sp>
      <p:pic>
        <p:nvPicPr>
          <p:cNvPr id="7" name="Рисунок 6" descr="https://www.taker.im/up/2015-02-13/1423830955970847530o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102514"/>
            <a:ext cx="223224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688948" y="5088975"/>
            <a:ext cx="8799541" cy="7802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части света, где продавалась продукция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(Северная Америка, Европа и Азия), 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повседневная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421274" y="1079940"/>
            <a:ext cx="3067214" cy="16164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Первоначально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ahoma" pitchFamily="34" charset="0"/>
              </a:rPr>
              <a:t>полосы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 на бутсах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 для прочности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конструкции.</a:t>
            </a:r>
          </a:p>
        </p:txBody>
      </p:sp>
      <p:pic>
        <p:nvPicPr>
          <p:cNvPr id="10" name="Рисунок 9" descr="https://upload.wikimedia.org/wikipedia/commons/8/8d/Adidas-origina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82" y="5107889"/>
            <a:ext cx="921635" cy="625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633126" y="5984736"/>
            <a:ext cx="8842515" cy="81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FF"/>
                </a:solidFill>
                <a:latin typeface="Tahoma" pitchFamily="34" charset="0"/>
              </a:rPr>
              <a:t>             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Экипировка для профи</a:t>
            </a:r>
            <a:r>
              <a:rPr lang="ru-RU" sz="2400" b="1" dirty="0">
                <a:solidFill>
                  <a:srgbClr val="0000FF"/>
                </a:solidFill>
                <a:latin typeface="Tahoma" pitchFamily="34" charset="0"/>
              </a:rPr>
              <a:t>.              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Дизайн известных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                                                                                стилистов</a:t>
            </a:r>
          </a:p>
        </p:txBody>
      </p:sp>
      <p:pic>
        <p:nvPicPr>
          <p:cNvPr id="12" name="Рисунок 11" descr="https://www.logaster.ru/blog/wp-content/uploads/sites/2/2012/07/adida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6080968"/>
            <a:ext cx="995045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ww.logaster.ru/blog/wp-content/uploads/sites/2/2020/03/Adidas-Logo-2002-1024x57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76" y="6143359"/>
            <a:ext cx="949960" cy="53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64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9275"/>
          </a:xfrm>
        </p:spPr>
        <p:txBody>
          <a:bodyPr/>
          <a:lstStyle/>
          <a:p>
            <a:r>
              <a:rPr lang="ru-RU" b="1" dirty="0">
                <a:solidFill>
                  <a:srgbClr val="CC00CC"/>
                </a:solidFill>
              </a:rPr>
              <a:t>Знаменитые династии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7" y="993913"/>
            <a:ext cx="11807686" cy="5675244"/>
          </a:xfrm>
        </p:spPr>
        <p:txBody>
          <a:bodyPr/>
          <a:lstStyle/>
          <a:p>
            <a:r>
              <a:rPr lang="ru-RU" sz="2800" b="1" dirty="0">
                <a:latin typeface="Arial Narrow" panose="020B0606020202030204" pitchFamily="34" charset="0"/>
              </a:rPr>
              <a:t>промышленников, купцов</a:t>
            </a:r>
            <a:r>
              <a:rPr lang="ru-RU" sz="2800" dirty="0">
                <a:latin typeface="Arial Narrow" panose="020B0606020202030204" pitchFamily="34" charset="0"/>
              </a:rPr>
              <a:t>: </a:t>
            </a:r>
            <a:r>
              <a:rPr lang="ru-RU" sz="2800" b="1" dirty="0">
                <a:solidFill>
                  <a:srgbClr val="CC00CC"/>
                </a:solidFill>
                <a:latin typeface="Arial Narrow" panose="020B0606020202030204" pitchFamily="34" charset="0"/>
              </a:rPr>
              <a:t>Морозовы, Демидовы, Юсуповы</a:t>
            </a:r>
            <a:r>
              <a:rPr lang="ru-RU" sz="2800" dirty="0">
                <a:latin typeface="Arial Narrow" panose="020B0606020202030204" pitchFamily="34" charset="0"/>
              </a:rPr>
              <a:t> и многие другие….</a:t>
            </a:r>
          </a:p>
          <a:p>
            <a:r>
              <a:rPr lang="ru-RU" sz="2800" b="1" dirty="0" err="1">
                <a:latin typeface="Arial Narrow" panose="020B0606020202030204" pitchFamily="34" charset="0"/>
              </a:rPr>
              <a:t>Ефи́м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Алексе́евич</a:t>
            </a:r>
            <a:r>
              <a:rPr lang="ru-RU" sz="2800" dirty="0">
                <a:latin typeface="Arial Narrow" panose="020B0606020202030204" pitchFamily="34" charset="0"/>
              </a:rPr>
              <a:t> и </a:t>
            </a:r>
            <a:r>
              <a:rPr lang="ru-RU" sz="2800" b="1" dirty="0" err="1">
                <a:latin typeface="Arial Narrow" panose="020B0606020202030204" pitchFamily="34" charset="0"/>
              </a:rPr>
              <a:t>Миро́н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Ефи́мович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Черепа́новы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– 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крепостные Демидовых, инженеры-изобретатели, 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построили первый паровоз и железную дорогу в России. 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В числе </a:t>
            </a:r>
            <a:r>
              <a:rPr lang="ru-RU" sz="2800" dirty="0">
                <a:latin typeface="Arial Narrow" panose="020B0606020202030204" pitchFamily="34" charset="0"/>
                <a:hlinkClick r:id="rId2"/>
              </a:rPr>
              <a:t>самых известных цирковых династий в России</a:t>
            </a:r>
            <a:r>
              <a:rPr lang="ru-RU" sz="2800" dirty="0">
                <a:latin typeface="Arial Narrow" panose="020B0606020202030204" pitchFamily="34" charset="0"/>
              </a:rPr>
              <a:t> – </a:t>
            </a:r>
            <a:r>
              <a:rPr lang="ru-RU" sz="2800" b="1" dirty="0">
                <a:solidFill>
                  <a:srgbClr val="CC00CC"/>
                </a:solidFill>
                <a:latin typeface="Arial Narrow" panose="020B0606020202030204" pitchFamily="34" charset="0"/>
              </a:rPr>
              <a:t>Дуровы, Запашные, Кио, </a:t>
            </a:r>
            <a:r>
              <a:rPr lang="ru-RU" sz="2800" b="1" dirty="0" err="1">
                <a:solidFill>
                  <a:srgbClr val="CC00CC"/>
                </a:solidFill>
                <a:latin typeface="Arial Narrow" panose="020B0606020202030204" pitchFamily="34" charset="0"/>
              </a:rPr>
              <a:t>Багдасаровы</a:t>
            </a:r>
            <a:r>
              <a:rPr lang="ru-RU" sz="2800" dirty="0">
                <a:latin typeface="Arial Narrow" panose="020B0606020202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Кинодинастии</a:t>
            </a:r>
            <a:r>
              <a:rPr lang="ru-RU" sz="2800" dirty="0">
                <a:latin typeface="Arial Narrow" panose="020B0606020202030204" pitchFamily="34" charset="0"/>
              </a:rPr>
              <a:t> – </a:t>
            </a:r>
            <a:r>
              <a:rPr lang="ru-RU" sz="2800" b="1" dirty="0">
                <a:latin typeface="Arial Narrow" panose="020B0606020202030204" pitchFamily="34" charset="0"/>
              </a:rPr>
              <a:t>Бондарчук, Александров – Орлова, Панфилов –Чурикова</a:t>
            </a:r>
            <a:r>
              <a:rPr lang="ru-RU" sz="2800" dirty="0">
                <a:latin typeface="Arial Narrow" panose="020B0606020202030204" pitchFamily="34" charset="0"/>
              </a:rPr>
              <a:t> ….  многие из них являются обладателями  товарных знаков  и семейных брэндов, используют иные результаты творческой деятельности.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C00CC"/>
                </a:solidFill>
              </a:rPr>
              <a:t>Традиционные  виды семейного бизнеса в России: </a:t>
            </a:r>
            <a:r>
              <a:rPr lang="ru-RU" sz="2800" b="1" dirty="0"/>
              <a:t>КФХ, малочисленные народы, народный промысел (Хохлома, Гжель), казачьи общества…</a:t>
            </a:r>
          </a:p>
        </p:txBody>
      </p:sp>
      <p:pic>
        <p:nvPicPr>
          <p:cNvPr id="4" name="Рисунок 3" descr="История Российского паровоз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2" y="1798983"/>
            <a:ext cx="1630018" cy="1717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50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нжелика Варум Розовая, купить духи, отзывы и описание Розовая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667" r="10667" b="-2667"/>
          <a:stretch/>
        </p:blipFill>
        <p:spPr bwMode="auto">
          <a:xfrm>
            <a:off x="9120394" y="3510416"/>
            <a:ext cx="3071606" cy="3234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арфюм Alla Pugacheva | Купить духи Алла Пугачева АЛЛА – Цены, Отзывы,  Описани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4134"/>
          <a:stretch/>
        </p:blipFill>
        <p:spPr bwMode="auto">
          <a:xfrm>
            <a:off x="110298" y="0"/>
            <a:ext cx="2581964" cy="2422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Особенности выдачи свидетельства о регистрации товарного знака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r="4533"/>
          <a:stretch/>
        </p:blipFill>
        <p:spPr bwMode="auto">
          <a:xfrm>
            <a:off x="5396838" y="14601"/>
            <a:ext cx="2532406" cy="2481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ᐈ Роспись хохлома фото, рисунки хохломская роспись | скачать на  Depositphotos®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8" y="278296"/>
            <a:ext cx="3806686" cy="251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Настоящая Гжель и признаки подделки | Гжель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4" y="4230052"/>
            <a:ext cx="3297582" cy="252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Вологодское кружево - Официальный сайт Администрации города Вологд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110" r="7964" b="11683"/>
          <a:stretch/>
        </p:blipFill>
        <p:spPr bwMode="auto">
          <a:xfrm>
            <a:off x="4874057" y="4370957"/>
            <a:ext cx="3765999" cy="2329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Унты 2021: фото меховых женских унт из оленя, с чем носить модные унты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17" y="2603546"/>
            <a:ext cx="1538081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Администрация муниципального образования Апшеронский район | 323-АЯ  ГОДОВЩИНА ОБРАЗОВАНИЯ КУБАНСКОГО КАЗАЧЬЕГО ВОЙСКА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r="48047"/>
          <a:stretch/>
        </p:blipFill>
        <p:spPr bwMode="auto">
          <a:xfrm>
            <a:off x="3010177" y="332565"/>
            <a:ext cx="2162762" cy="2089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04F4608-B115-458D-BEE0-5BE16084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FA7FE97-4D18-4360-BD8F-991CC4730ABE}"/>
              </a:ext>
            </a:extLst>
          </p:cNvPr>
          <p:cNvSpPr/>
          <p:nvPr/>
        </p:nvSpPr>
        <p:spPr>
          <a:xfrm>
            <a:off x="3010177" y="2696409"/>
            <a:ext cx="5120546" cy="13736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ГУ, ТЗ, коммерческие обозначения,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НМПТ, и т.п… </a:t>
            </a:r>
          </a:p>
        </p:txBody>
      </p:sp>
    </p:spTree>
    <p:extLst>
      <p:ext uri="{BB962C8B-B14F-4D97-AF65-F5344CB8AC3E}">
        <p14:creationId xmlns:p14="http://schemas.microsoft.com/office/powerpoint/2010/main" val="80723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4294967295"/>
          </p:nvPr>
        </p:nvSpPr>
        <p:spPr>
          <a:xfrm>
            <a:off x="198783" y="268425"/>
            <a:ext cx="6976717" cy="644048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defTabSz="366713" eaLnBrk="1" hangingPunct="1">
              <a:spcBef>
                <a:spcPts val="1400"/>
              </a:spcBef>
              <a:buNone/>
            </a:pPr>
            <a:r>
              <a:rPr lang="ru-RU" altLang="ru-RU" sz="2800" b="1" dirty="0">
                <a:solidFill>
                  <a:srgbClr val="CC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ПРЕИМУЩЕСТВА СЕМЕЙНОГО БИЗНЕСА </a:t>
            </a:r>
          </a:p>
          <a:p>
            <a:pPr defTabSz="366713" eaLnBrk="1" hangingPunct="1">
              <a:spcBef>
                <a:spcPts val="1400"/>
              </a:spcBef>
              <a:buClr>
                <a:srgbClr val="CC00CC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Первенство социальной миссии над коммерцией; </a:t>
            </a:r>
          </a:p>
          <a:p>
            <a:pPr defTabSz="366713" eaLnBrk="1" hangingPunct="1">
              <a:spcBef>
                <a:spcPts val="1400"/>
              </a:spcBef>
              <a:buClr>
                <a:srgbClr val="CC00CC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Решение социальной проблемы -  </a:t>
            </a:r>
            <a:r>
              <a:rPr lang="ru-RU" altLang="ru-RU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трудовое воспитание  молодого поколения на примере родителей;</a:t>
            </a:r>
          </a:p>
          <a:p>
            <a:pPr defTabSz="366713" eaLnBrk="1" hangingPunct="1">
              <a:spcBef>
                <a:spcPts val="1400"/>
              </a:spcBef>
              <a:buClr>
                <a:srgbClr val="CC00CC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Смягчение социальных конфликтов;</a:t>
            </a:r>
          </a:p>
          <a:p>
            <a:pPr defTabSz="366713" eaLnBrk="1" hangingPunct="1">
              <a:spcBef>
                <a:spcPts val="1400"/>
              </a:spcBef>
              <a:buClr>
                <a:srgbClr val="CC00CC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CC00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Новые способы ведения бизнеса, </a:t>
            </a:r>
            <a:r>
              <a:rPr lang="ru-RU" altLang="ru-RU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объединяющие интересы членов семьи;</a:t>
            </a:r>
          </a:p>
          <a:p>
            <a:pPr defTabSz="366713" eaLnBrk="1" hangingPunct="1">
              <a:spcBef>
                <a:spcPts val="1400"/>
              </a:spcBef>
              <a:buClr>
                <a:srgbClr val="CC00CC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Передача профессиональных знаний и секретов производства детям и внукам;</a:t>
            </a:r>
          </a:p>
          <a:p>
            <a:pPr defTabSz="366713" eaLnBrk="1" hangingPunct="1">
              <a:spcBef>
                <a:spcPts val="1400"/>
              </a:spcBef>
              <a:buClr>
                <a:srgbClr val="CC00CC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Повышенные гарантии качества товара …</a:t>
            </a:r>
          </a:p>
        </p:txBody>
      </p:sp>
      <p:pic>
        <p:nvPicPr>
          <p:cNvPr id="4" name="Рисунок 3" descr="5 уроков с семейной фермы (преимуществ семейного бизнес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52" y="395853"/>
            <a:ext cx="5016500" cy="3575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3813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69" y="144966"/>
            <a:ext cx="11923132" cy="6581273"/>
          </a:xfrm>
        </p:spPr>
        <p:txBody>
          <a:bodyPr/>
          <a:lstStyle/>
          <a:p>
            <a:r>
              <a:rPr lang="ru-RU" sz="3200" dirty="0"/>
              <a:t>По сведениям </a:t>
            </a:r>
            <a:r>
              <a:rPr lang="ru-RU" sz="3200" dirty="0">
                <a:solidFill>
                  <a:srgbClr val="CC00CC"/>
                </a:solidFill>
              </a:rPr>
              <a:t>исследовательского института </a:t>
            </a:r>
            <a:r>
              <a:rPr lang="ru-RU" sz="3200" dirty="0" err="1">
                <a:solidFill>
                  <a:srgbClr val="CC00CC"/>
                </a:solidFill>
              </a:rPr>
              <a:t>Credit</a:t>
            </a:r>
            <a:r>
              <a:rPr lang="ru-RU" sz="3200" dirty="0">
                <a:solidFill>
                  <a:srgbClr val="CC00CC"/>
                </a:solidFill>
              </a:rPr>
              <a:t> </a:t>
            </a:r>
            <a:r>
              <a:rPr lang="ru-RU" sz="3200" dirty="0" err="1">
                <a:solidFill>
                  <a:srgbClr val="CC00CC"/>
                </a:solidFill>
              </a:rPr>
              <a:t>Suisse</a:t>
            </a:r>
            <a:r>
              <a:rPr lang="ru-RU" sz="3200" dirty="0">
                <a:solidFill>
                  <a:srgbClr val="CC00CC"/>
                </a:solidFill>
              </a:rPr>
              <a:t> (CRSI)</a:t>
            </a:r>
            <a:r>
              <a:rPr lang="ru-RU" sz="3200" dirty="0"/>
              <a:t>, анализировавшего деятельность публичных компаний по всему миру, в которых </a:t>
            </a:r>
            <a:r>
              <a:rPr lang="ru-RU" sz="3200" dirty="0">
                <a:solidFill>
                  <a:srgbClr val="CC00CC"/>
                </a:solidFill>
              </a:rPr>
              <a:t>основатель или члены его семью имеют долю не менее 20% или контролируют по меньшей мере 20% голосов: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семейные компании</a:t>
            </a:r>
            <a:r>
              <a:rPr lang="ru-RU" sz="3200" dirty="0"/>
              <a:t>: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 имеют защитные характеристики выше среднего, которые позволяют им демонстрировать хорошие результаты, особенно в периоды рыночной напряженности;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меньше обеспокоены своим будущим, чем несемейные предприятия.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 в период пандемии реже увольняли своих сотрудников и больше внимания уделяли социальной политике.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031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2410" y="203088"/>
            <a:ext cx="9243633" cy="2633602"/>
          </a:xfrm>
        </p:spPr>
        <p:txBody>
          <a:bodyPr/>
          <a:lstStyle/>
          <a:p>
            <a:endParaRPr lang="ru-RU" sz="2800" b="1" dirty="0">
              <a:solidFill>
                <a:srgbClr val="CC00CC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ПРАВО И СЕМЕЙНЫЙ БИЗНЕС в  РФ:</a:t>
            </a:r>
          </a:p>
          <a:p>
            <a:r>
              <a:rPr lang="ru-RU" sz="2800" b="1" dirty="0">
                <a:solidFill>
                  <a:srgbClr val="CC00CC"/>
                </a:solidFill>
              </a:rPr>
              <a:t>Стратегия развития малого и среднего предпринимательства в Российской Федерации на период до 2030 года </a:t>
            </a:r>
            <a:r>
              <a:rPr lang="ru-RU" sz="2800" b="1" dirty="0">
                <a:solidFill>
                  <a:schemeClr val="tx1"/>
                </a:solidFill>
              </a:rPr>
              <a:t>(утв. Распоряжением Правительства РФ от 02.06.2016 N 1083-р, ред. от 30.03.2018)  только </a:t>
            </a:r>
            <a:r>
              <a:rPr lang="ru-RU" sz="2800" b="1" dirty="0">
                <a:solidFill>
                  <a:srgbClr val="FF0000"/>
                </a:solidFill>
              </a:rPr>
              <a:t>упоминает о семейном  и женском предпринимательстве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емейный бизнес – вопрос-ответ с Владимиром Довганем. Видео | Winners  Academ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1595"/>
          <a:stretch/>
        </p:blipFill>
        <p:spPr bwMode="auto">
          <a:xfrm>
            <a:off x="168966" y="203088"/>
            <a:ext cx="2418118" cy="2004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65" y="2836690"/>
            <a:ext cx="11837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</a:rPr>
              <a:t>В то время как </a:t>
            </a:r>
            <a:r>
              <a:rPr lang="ru-RU" sz="2000" b="1" dirty="0">
                <a:solidFill>
                  <a:srgbClr val="CC00CC"/>
                </a:solidFill>
                <a:latin typeface="Arial" panose="020B0604020202020204" pitchFamily="34" charset="0"/>
              </a:rPr>
              <a:t>Узбекистан, Азербайджан, Казахстан </a:t>
            </a:r>
            <a:r>
              <a:rPr lang="ru-RU" sz="2000" b="1" dirty="0">
                <a:latin typeface="Arial" panose="020B0604020202020204" pitchFamily="34" charset="0"/>
              </a:rPr>
              <a:t>имеют отдельные нормативные правовые акты, регулирующие семейное предпринимательство.</a:t>
            </a:r>
          </a:p>
          <a:p>
            <a:endParaRPr lang="ru-RU" sz="800" b="1" dirty="0">
              <a:latin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В России: </a:t>
            </a:r>
            <a:r>
              <a:rPr lang="ru-RU" sz="2000" b="1" dirty="0">
                <a:solidFill>
                  <a:srgbClr val="CC00CC"/>
                </a:solidFill>
                <a:latin typeface="Arial" panose="020B0604020202020204" pitchFamily="34" charset="0"/>
              </a:rPr>
              <a:t>Республики Башкортостан, Коми, Дагестан, Ямало-Ненецкий автономный округ </a:t>
            </a:r>
            <a:r>
              <a:rPr lang="ru-RU" sz="2000" b="1" dirty="0">
                <a:latin typeface="Arial" panose="020B0604020202020204" pitchFamily="34" charset="0"/>
              </a:rPr>
              <a:t>выделяют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семейное предпринимательство </a:t>
            </a:r>
            <a:r>
              <a:rPr lang="ru-RU" sz="2000" b="1" dirty="0">
                <a:latin typeface="Arial" panose="020B0604020202020204" pitchFamily="34" charset="0"/>
              </a:rPr>
              <a:t>как приоритетную область  в региональных и местных нормативно-правовых актах </a:t>
            </a:r>
            <a:r>
              <a:rPr lang="ru-RU" sz="2000" b="1" dirty="0">
                <a:solidFill>
                  <a:srgbClr val="CC00CC"/>
                </a:solidFill>
                <a:latin typeface="Arial" panose="020B0604020202020204" pitchFamily="34" charset="0"/>
              </a:rPr>
              <a:t>по семейной политике;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Ивановская область, Республика Бурятия -  в рамках молодежных программ</a:t>
            </a:r>
            <a:r>
              <a:rPr lang="ru-RU" sz="2000" b="1" dirty="0">
                <a:latin typeface="Arial" panose="020B0604020202020204" pitchFamily="34" charset="0"/>
              </a:rPr>
              <a:t>; </a:t>
            </a:r>
            <a:r>
              <a:rPr lang="ru-RU" sz="2000" b="1" dirty="0">
                <a:solidFill>
                  <a:srgbClr val="CC00CC"/>
                </a:solidFill>
                <a:latin typeface="Arial" panose="020B0604020202020204" pitchFamily="34" charset="0"/>
              </a:rPr>
              <a:t>г. Иркутск, г. Абакан, Республика Тыва  - как вид торговой деятельности</a:t>
            </a:r>
            <a:r>
              <a:rPr lang="ru-RU" sz="2000" b="1" dirty="0">
                <a:latin typeface="Arial" panose="020B0604020202020204" pitchFamily="34" charset="0"/>
              </a:rPr>
              <a:t>; Краснодарский край, Курганская область – в </a:t>
            </a:r>
            <a:r>
              <a:rPr lang="ru-RU" sz="2000" b="1" u="sng" dirty="0">
                <a:latin typeface="Arial" panose="020B0604020202020204" pitchFamily="34" charset="0"/>
              </a:rPr>
              <a:t>сельском хозяйстве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</a:rPr>
              <a:t>Особого внимания заслуживает инициатива г. Санкт-Петербурга, где в </a:t>
            </a:r>
            <a:r>
              <a:rPr lang="ru-RU" sz="2000" b="1" dirty="0"/>
              <a:t>З</a:t>
            </a:r>
            <a:r>
              <a:rPr lang="ru-RU" sz="2000" b="1" dirty="0">
                <a:hlinkClick r:id="rId3"/>
              </a:rPr>
              <a:t>акон О развитии малого и среднего предпринимательства  с июля 2015 г. введен  институт семейного предпринимательства и сформулированы соответствующие  понятия.</a:t>
            </a:r>
            <a:endParaRPr lang="ru-RU" b="1" u="sng" dirty="0">
              <a:solidFill>
                <a:srgbClr val="0000FF"/>
              </a:solidFill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0905182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Разрез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ав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932</Words>
  <Application>Microsoft Office PowerPoint</Application>
  <PresentationFormat>Широкоэкранный</PresentationFormat>
  <Paragraphs>60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Arial Narrow</vt:lpstr>
      <vt:lpstr>BaseFont</vt:lpstr>
      <vt:lpstr>Calibri</vt:lpstr>
      <vt:lpstr>Myriad Pro</vt:lpstr>
      <vt:lpstr>Tahoma</vt:lpstr>
      <vt:lpstr>Times New Roman</vt:lpstr>
      <vt:lpstr>Verdana</vt:lpstr>
      <vt:lpstr>Wingdings</vt:lpstr>
      <vt:lpstr>6_Тема Office</vt:lpstr>
      <vt:lpstr>2_Разрез</vt:lpstr>
      <vt:lpstr>Шары</vt:lpstr>
      <vt:lpstr>Главная</vt:lpstr>
      <vt:lpstr>1_Office Theme</vt:lpstr>
      <vt:lpstr> ИНТЕЛЛЕКТУАЛЬНАЯ СОБСТВЕННОСТЬ КАК ЭЛЕМЕНТ СЕМЕЙНОГО БИЗНЕСА  ТЕЗИСЫ ВЫСТУПЛЕНИЯ на Международной научно-практической конференции  «Семейный бизнес &amp; качество правовой среды»  09 апреля 2021 г.   </vt:lpstr>
      <vt:lpstr>Презентация PowerPoint</vt:lpstr>
      <vt:lpstr>Презентация PowerPoint</vt:lpstr>
      <vt:lpstr>Презентация PowerPoint</vt:lpstr>
      <vt:lpstr>Знаменитые династии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СОБСТВЕННОСТЬ КАК ОБЪЕКТ ПРАВОВОГО РЕГУЛИРОВАНИЯ  Тема 1: АВТОРСКОЕ ПРАВО, </dc:title>
  <dc:creator>Asus</dc:creator>
  <cp:lastModifiedBy>Валентина Синельникова</cp:lastModifiedBy>
  <cp:revision>83</cp:revision>
  <dcterms:created xsi:type="dcterms:W3CDTF">2021-03-22T08:31:28Z</dcterms:created>
  <dcterms:modified xsi:type="dcterms:W3CDTF">2021-04-08T17:48:43Z</dcterms:modified>
</cp:coreProperties>
</file>